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928" r:id="rId3"/>
    <p:sldId id="1078" r:id="rId5"/>
    <p:sldId id="929" r:id="rId6"/>
    <p:sldId id="930" r:id="rId7"/>
    <p:sldId id="1096" r:id="rId8"/>
    <p:sldId id="1098" r:id="rId9"/>
    <p:sldId id="1023" r:id="rId10"/>
    <p:sldId id="1065" r:id="rId11"/>
    <p:sldId id="1066" r:id="rId12"/>
    <p:sldId id="1067" r:id="rId13"/>
    <p:sldId id="1014" r:id="rId14"/>
    <p:sldId id="1016" r:id="rId15"/>
    <p:sldId id="1068" r:id="rId16"/>
    <p:sldId id="1097" r:id="rId17"/>
    <p:sldId id="1072" r:id="rId18"/>
    <p:sldId id="1069" r:id="rId19"/>
    <p:sldId id="1071" r:id="rId20"/>
    <p:sldId id="980" r:id="rId21"/>
    <p:sldId id="982" r:id="rId22"/>
    <p:sldId id="397" r:id="rId23"/>
  </p:sldIdLst>
  <p:sldSz cx="12190095" cy="6859270"/>
  <p:notesSz cx="6858000" cy="9144000"/>
  <p:defaultTextStyle>
    <a:defPPr>
      <a:defRPr lang="zh-CN"/>
    </a:defPPr>
    <a:lvl1pPr algn="l" defTabSz="1217295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1pPr>
    <a:lvl2pPr marL="609600" indent="-152400" algn="l" defTabSz="1217295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2pPr>
    <a:lvl3pPr marL="1219200" indent="-304800" algn="l" defTabSz="1217295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3pPr>
    <a:lvl4pPr marL="1828800" indent="-457200" algn="l" defTabSz="1217295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4pPr>
    <a:lvl5pPr marL="2438400" indent="-609600" algn="l" defTabSz="1217295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微软雅黑" panose="020B0503020204020204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732"/>
    <a:srgbClr val="003399"/>
    <a:srgbClr val="1659A2"/>
    <a:srgbClr val="3C8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6" autoAdjust="0"/>
    <p:restoredTop sz="83642" autoAdjust="0"/>
  </p:normalViewPr>
  <p:slideViewPr>
    <p:cSldViewPr>
      <p:cViewPr varScale="1">
        <p:scale>
          <a:sx n="84" d="100"/>
          <a:sy n="84" d="100"/>
        </p:scale>
        <p:origin x="792" y="184"/>
      </p:cViewPr>
      <p:guideLst>
        <p:guide orient="horz" pos="1646"/>
        <p:guide orient="horz" pos="1995"/>
        <p:guide pos="2782"/>
        <p:guide pos="37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856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856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1F5F10-1F29-4E48-BD47-06CC6644168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856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856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345D904-670F-43D9-BF4A-5DEFDFB0716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121729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729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729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729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7295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1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0F4BE20-4F28-4C5C-87F0-8C78B35444B3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65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8354578-7606-45B1-9886-4A08D9FD1726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92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3EFC139B-02EB-45DA-AC70-3C4A691D4C87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46EDDEC-9C88-4E06-A2B2-856163466A44}" type="slidenum">
              <a:rPr lang="zh-CN" altLang="en-US">
                <a:solidFill>
                  <a:srgbClr val="000000"/>
                </a:solidFill>
                <a:cs typeface="微软雅黑" panose="020B0503020204020204" charset="-122"/>
              </a:rPr>
            </a:fld>
            <a:endParaRPr lang="en-US" altLang="zh-CN">
              <a:solidFill>
                <a:srgbClr val="000000"/>
              </a:solidFill>
              <a:cs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11"/>
          <p:cNvCxnSpPr/>
          <p:nvPr/>
        </p:nvCxnSpPr>
        <p:spPr>
          <a:xfrm flipV="1">
            <a:off x="1270000" y="871538"/>
            <a:ext cx="10479088" cy="0"/>
          </a:xfrm>
          <a:prstGeom prst="line">
            <a:avLst/>
          </a:prstGeom>
          <a:ln w="158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13"/>
          <p:cNvGrpSpPr/>
          <p:nvPr/>
        </p:nvGrpSpPr>
        <p:grpSpPr bwMode="auto">
          <a:xfrm>
            <a:off x="527050" y="331788"/>
            <a:ext cx="528638" cy="527050"/>
            <a:chOff x="406574" y="236732"/>
            <a:chExt cx="612048" cy="593261"/>
          </a:xfrm>
        </p:grpSpPr>
        <p:sp>
          <p:nvSpPr>
            <p:cNvPr id="5" name="矩形 14"/>
            <p:cNvSpPr/>
            <p:nvPr userDrawn="1"/>
          </p:nvSpPr>
          <p:spPr>
            <a:xfrm>
              <a:off x="406574" y="236732"/>
              <a:ext cx="503607" cy="50391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15"/>
            <p:cNvSpPr/>
            <p:nvPr userDrawn="1"/>
          </p:nvSpPr>
          <p:spPr>
            <a:xfrm>
              <a:off x="695137" y="511919"/>
              <a:ext cx="323485" cy="3180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9145" y="356742"/>
            <a:ext cx="7862006" cy="440778"/>
          </a:xfrm>
        </p:spPr>
        <p:txBody>
          <a:bodyPr lIns="91438" tIns="45719" rIns="91438" bIns="45719" rtlCol="0">
            <a:noAutofit/>
          </a:bodyPr>
          <a:lstStyle>
            <a:lvl1pPr algn="l">
              <a:defRPr lang="zh-CN" altLang="en-US" sz="2900" b="0" i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96644-A037-44EE-B39A-57961FA8339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89688"/>
            <a:ext cx="3859213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934575" y="6384925"/>
            <a:ext cx="1631950" cy="406400"/>
          </a:xfrm>
        </p:spPr>
        <p:txBody>
          <a:bodyPr/>
          <a:lstStyle>
            <a:lvl1pPr algn="ctr">
              <a:defRPr sz="1900"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5DDB59E8-A1AA-460A-9504-D45779F094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22225"/>
            <a:ext cx="121904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64288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4219F-34E4-4456-9248-3D5239BA201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14800" y="6364288"/>
            <a:ext cx="3860800" cy="365125"/>
          </a:xfrm>
        </p:spPr>
        <p:txBody>
          <a:bodyPr lIns="102155" tIns="51077" rIns="102155" bIns="51077"/>
          <a:lstStyle>
            <a:lvl1pPr>
              <a:defRPr lang="en-US" altLang="zh-CN">
                <a:solidFill>
                  <a:prstClr val="white">
                    <a:lumMod val="6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63063" y="6353175"/>
            <a:ext cx="1851025" cy="376238"/>
          </a:xfrm>
        </p:spPr>
        <p:txBody>
          <a:bodyPr/>
          <a:lstStyle>
            <a:lvl1pPr algn="r">
              <a:defRPr lang="zh-CN" altLang="en-US"/>
            </a:lvl1pPr>
          </a:lstStyle>
          <a:p>
            <a:pPr>
              <a:defRPr/>
            </a:pPr>
            <a:fld id="{115D452A-E5B2-42FE-B720-AE65FA1069C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9EC2E3C2-413A-4FED-A662-B080C6BBFC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B432B679-1009-4C66-AE3B-CD9C305A1D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36205" tIns="68100" rIns="136205" bIns="6810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7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36205" tIns="68100" rIns="136205" bIns="6810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4800" cy="365125"/>
          </a:xfrm>
          <a:prstGeom prst="rect">
            <a:avLst/>
          </a:prstGeom>
        </p:spPr>
        <p:txBody>
          <a:bodyPr vert="horz" lIns="136205" tIns="68100" rIns="136205" bIns="68100" rtlCol="0" anchor="ctr"/>
          <a:lstStyle>
            <a:lvl1pPr algn="l" defTabSz="1218565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F426E3-6D46-4742-A810-7AF8B90053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7938"/>
            <a:ext cx="3859213" cy="365125"/>
          </a:xfrm>
          <a:prstGeom prst="rect">
            <a:avLst/>
          </a:prstGeom>
        </p:spPr>
        <p:txBody>
          <a:bodyPr vert="horz" lIns="136205" tIns="68100" rIns="136205" bIns="68100" rtlCol="0" anchor="ctr"/>
          <a:lstStyle>
            <a:lvl1pPr algn="ctr" defTabSz="1218565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013" y="6357938"/>
            <a:ext cx="2844800" cy="365125"/>
          </a:xfrm>
          <a:prstGeom prst="rect">
            <a:avLst/>
          </a:prstGeom>
        </p:spPr>
        <p:txBody>
          <a:bodyPr vert="horz" lIns="136205" tIns="68100" rIns="136205" bIns="68100" rtlCol="0" anchor="ctr"/>
          <a:lstStyle>
            <a:lvl1pPr algn="r" defTabSz="1218565" fontAlgn="auto">
              <a:spcBef>
                <a:spcPts val="0"/>
              </a:spcBef>
              <a:spcAft>
                <a:spcPts val="0"/>
              </a:spcAft>
              <a:defRPr sz="1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43E16A7-7002-4CF5-AD33-FBE8ED8B834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ll/>
      </p:transition>
    </mc:Choice>
    <mc:Fallback>
      <p:transition spd="slow">
        <p:pull/>
      </p:transition>
    </mc:Fallback>
  </mc:AlternateContent>
  <p:txStyles>
    <p:titleStyle>
      <a:lvl1pPr algn="ctr" defTabSz="1363345" rtl="0" eaLnBrk="0" fontAlgn="base" hangingPunct="0">
        <a:spcBef>
          <a:spcPct val="0"/>
        </a:spcBef>
        <a:spcAft>
          <a:spcPct val="0"/>
        </a:spcAft>
        <a:defRPr sz="6700" kern="1200">
          <a:solidFill>
            <a:schemeClr val="tx1"/>
          </a:solidFill>
          <a:latin typeface="+mj-lt"/>
          <a:ea typeface="+mj-ea"/>
          <a:cs typeface="微软雅黑" panose="020B0503020204020204" charset="-122"/>
        </a:defRPr>
      </a:lvl1pPr>
      <a:lvl2pPr algn="ctr" defTabSz="1363345" rtl="0" eaLnBrk="0" fontAlgn="base" hangingPunct="0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2pPr>
      <a:lvl3pPr algn="ctr" defTabSz="1363345" rtl="0" eaLnBrk="0" fontAlgn="base" hangingPunct="0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3pPr>
      <a:lvl4pPr algn="ctr" defTabSz="1363345" rtl="0" eaLnBrk="0" fontAlgn="base" hangingPunct="0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4pPr>
      <a:lvl5pPr algn="ctr" defTabSz="1363345" rtl="0" eaLnBrk="0" fontAlgn="base" hangingPunct="0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5pPr>
      <a:lvl6pPr marL="457200" algn="ctr" defTabSz="1363345" rtl="0" fontAlgn="base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6pPr>
      <a:lvl7pPr marL="914400" algn="ctr" defTabSz="1363345" rtl="0" fontAlgn="base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7pPr>
      <a:lvl8pPr marL="1371600" algn="ctr" defTabSz="1363345" rtl="0" fontAlgn="base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8pPr>
      <a:lvl9pPr marL="1828800" algn="ctr" defTabSz="1363345" rtl="0" fontAlgn="base">
        <a:spcBef>
          <a:spcPct val="0"/>
        </a:spcBef>
        <a:spcAft>
          <a:spcPct val="0"/>
        </a:spcAft>
        <a:defRPr sz="6700">
          <a:solidFill>
            <a:schemeClr val="tx1"/>
          </a:solidFill>
          <a:latin typeface="Arial" panose="020B0604020202020204" pitchFamily="34" charset="0"/>
          <a:ea typeface="微软雅黑" panose="020B0503020204020204" charset="-122"/>
          <a:cs typeface="微软雅黑" panose="020B0503020204020204" charset="-122"/>
        </a:defRPr>
      </a:lvl9pPr>
    </p:titleStyle>
    <p:bodyStyle>
      <a:lvl1pPr marL="511175" indent="-511175" algn="l" defTabSz="136334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1108075" indent="-425450" algn="l" defTabSz="136334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1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704975" indent="-339725" algn="l" defTabSz="136334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2387600" indent="-339725" algn="l" defTabSz="136334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3068955" indent="-339725" algn="l" defTabSz="136334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1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3751580" indent="-340995" algn="l" defTabSz="13639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434205" indent="-340995" algn="l" defTabSz="13639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116195" indent="-340995" algn="l" defTabSz="13639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798185" indent="-340995" algn="l" defTabSz="136398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1990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64615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46605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28595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10585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93210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75200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57190" algn="l" defTabSz="136398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.xml"/><Relationship Id="rId6" Type="http://schemas.openxmlformats.org/officeDocument/2006/relationships/image" Target="../media/image4.png"/><Relationship Id="rId5" Type="http://schemas.microsoft.com/office/2007/relationships/media" Target="../media/media9.m4a"/><Relationship Id="rId4" Type="http://schemas.openxmlformats.org/officeDocument/2006/relationships/audio" Target="../media/media9.m4a"/><Relationship Id="rId3" Type="http://schemas.openxmlformats.org/officeDocument/2006/relationships/image" Target="../media/image13.png"/><Relationship Id="rId2" Type="http://schemas.openxmlformats.org/officeDocument/2006/relationships/tags" Target="../tags/tag1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0.xml"/><Relationship Id="rId5" Type="http://schemas.openxmlformats.org/officeDocument/2006/relationships/image" Target="../media/image4.png"/><Relationship Id="rId4" Type="http://schemas.microsoft.com/office/2007/relationships/media" Target="../media/media10.m4a"/><Relationship Id="rId3" Type="http://schemas.openxmlformats.org/officeDocument/2006/relationships/audio" Target="../media/media10.m4a"/><Relationship Id="rId2" Type="http://schemas.openxmlformats.org/officeDocument/2006/relationships/tags" Target="../tags/tag19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2.xml"/><Relationship Id="rId7" Type="http://schemas.openxmlformats.org/officeDocument/2006/relationships/image" Target="../media/image4.png"/><Relationship Id="rId6" Type="http://schemas.microsoft.com/office/2007/relationships/media" Target="../media/media11.m4a"/><Relationship Id="rId5" Type="http://schemas.openxmlformats.org/officeDocument/2006/relationships/audio" Target="../media/media11.m4a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21.xml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tags" Target="../tags/tag23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6.xml"/><Relationship Id="rId6" Type="http://schemas.openxmlformats.org/officeDocument/2006/relationships/image" Target="../media/image4.png"/><Relationship Id="rId5" Type="http://schemas.microsoft.com/office/2007/relationships/media" Target="../media/media12.m4a"/><Relationship Id="rId4" Type="http://schemas.openxmlformats.org/officeDocument/2006/relationships/audio" Target="../media/media12.m4a"/><Relationship Id="rId3" Type="http://schemas.openxmlformats.org/officeDocument/2006/relationships/image" Target="../media/image18.png"/><Relationship Id="rId2" Type="http://schemas.openxmlformats.org/officeDocument/2006/relationships/tags" Target="../tags/tag25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8.xml"/><Relationship Id="rId6" Type="http://schemas.openxmlformats.org/officeDocument/2006/relationships/image" Target="../media/image4.png"/><Relationship Id="rId5" Type="http://schemas.microsoft.com/office/2007/relationships/media" Target="../media/media13.m4a"/><Relationship Id="rId4" Type="http://schemas.openxmlformats.org/officeDocument/2006/relationships/audio" Target="../media/media13.m4a"/><Relationship Id="rId3" Type="http://schemas.openxmlformats.org/officeDocument/2006/relationships/image" Target="../media/image19.png"/><Relationship Id="rId2" Type="http://schemas.openxmlformats.org/officeDocument/2006/relationships/tags" Target="../tags/tag27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0.xml"/><Relationship Id="rId6" Type="http://schemas.openxmlformats.org/officeDocument/2006/relationships/image" Target="../media/image4.png"/><Relationship Id="rId5" Type="http://schemas.microsoft.com/office/2007/relationships/media" Target="../media/media14.m4a"/><Relationship Id="rId4" Type="http://schemas.openxmlformats.org/officeDocument/2006/relationships/audio" Target="../media/media14.m4a"/><Relationship Id="rId3" Type="http://schemas.openxmlformats.org/officeDocument/2006/relationships/image" Target="../media/image20.png"/><Relationship Id="rId2" Type="http://schemas.openxmlformats.org/officeDocument/2006/relationships/tags" Target="../tags/tag29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2.xml"/><Relationship Id="rId7" Type="http://schemas.openxmlformats.org/officeDocument/2006/relationships/image" Target="../media/image4.png"/><Relationship Id="rId6" Type="http://schemas.microsoft.com/office/2007/relationships/media" Target="../media/media15.m4a"/><Relationship Id="rId5" Type="http://schemas.openxmlformats.org/officeDocument/2006/relationships/audio" Target="../media/media15.m4a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31.xml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4.xml"/><Relationship Id="rId6" Type="http://schemas.openxmlformats.org/officeDocument/2006/relationships/image" Target="../media/image4.png"/><Relationship Id="rId5" Type="http://schemas.microsoft.com/office/2007/relationships/media" Target="../media/media16.m4a"/><Relationship Id="rId4" Type="http://schemas.openxmlformats.org/officeDocument/2006/relationships/audio" Target="../media/media16.m4a"/><Relationship Id="rId3" Type="http://schemas.openxmlformats.org/officeDocument/2006/relationships/image" Target="../media/image23.png"/><Relationship Id="rId2" Type="http://schemas.openxmlformats.org/officeDocument/2006/relationships/tags" Target="../tags/tag33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image" Target="../media/image4.png"/><Relationship Id="rId7" Type="http://schemas.microsoft.com/office/2007/relationships/media" Target="../media/media17.m4a"/><Relationship Id="rId6" Type="http://schemas.openxmlformats.org/officeDocument/2006/relationships/audio" Target="../media/media17.m4a"/><Relationship Id="rId5" Type="http://schemas.openxmlformats.org/officeDocument/2006/relationships/hyperlink" Target="mailto:hit_database_cs3@163.com" TargetMode="External"/><Relationship Id="rId4" Type="http://schemas.openxmlformats.org/officeDocument/2006/relationships/hyperlink" Target="mailto:hit_database_cs2@163.com" TargetMode="External"/><Relationship Id="rId3" Type="http://schemas.openxmlformats.org/officeDocument/2006/relationships/hyperlink" Target="mailto:hit_database_cs@163.com" TargetMode="External"/><Relationship Id="rId2" Type="http://schemas.openxmlformats.org/officeDocument/2006/relationships/tags" Target="../tags/tag35.xml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microsoft.com/office/2007/relationships/media" Target="../media/media1.m4a"/><Relationship Id="rId4" Type="http://schemas.openxmlformats.org/officeDocument/2006/relationships/audio" Target="../media/media1.m4a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microsoft.com/office/2007/relationships/media" Target="../media/media3.m4a"/><Relationship Id="rId3" Type="http://schemas.openxmlformats.org/officeDocument/2006/relationships/audio" Target="../media/media3.m4a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4.png"/><Relationship Id="rId7" Type="http://schemas.microsoft.com/office/2007/relationships/media" Target="../media/media4.m4a"/><Relationship Id="rId6" Type="http://schemas.openxmlformats.org/officeDocument/2006/relationships/audio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7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.xml"/><Relationship Id="rId7" Type="http://schemas.openxmlformats.org/officeDocument/2006/relationships/image" Target="../media/image4.png"/><Relationship Id="rId6" Type="http://schemas.microsoft.com/office/2007/relationships/media" Target="../media/media5.m4a"/><Relationship Id="rId5" Type="http://schemas.openxmlformats.org/officeDocument/2006/relationships/audio" Target="../media/media5.m4a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9.xml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microsoft.com/office/2007/relationships/media" Target="../media/media6.m4a"/><Relationship Id="rId4" Type="http://schemas.openxmlformats.org/officeDocument/2006/relationships/audio" Target="../media/media6.m4a"/><Relationship Id="rId3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microsoft.com/office/2007/relationships/media" Target="../media/media7.m4a"/><Relationship Id="rId4" Type="http://schemas.openxmlformats.org/officeDocument/2006/relationships/audio" Target="../media/media7.m4a"/><Relationship Id="rId3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microsoft.com/office/2007/relationships/media" Target="../media/media8.m4a"/><Relationship Id="rId4" Type="http://schemas.openxmlformats.org/officeDocument/2006/relationships/audio" Target="../media/media8.m4a"/><Relationship Id="rId3" Type="http://schemas.openxmlformats.org/officeDocument/2006/relationships/image" Target="../media/image12.png"/><Relationship Id="rId2" Type="http://schemas.openxmlformats.org/officeDocument/2006/relationships/tags" Target="../tags/tag15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270" y="5638165"/>
            <a:ext cx="12190413" cy="1220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5870575" y="4212273"/>
            <a:ext cx="5649913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0" y="6143625"/>
            <a:ext cx="12190413" cy="95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35" y="-34925"/>
            <a:ext cx="12190413" cy="1220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10665" y="1821815"/>
            <a:ext cx="9171305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002060"/>
                </a:solidFill>
                <a:latin typeface="+mj-ea"/>
                <a:ea typeface="+mj-ea"/>
              </a:rPr>
              <a:t>数据库</a:t>
            </a:r>
            <a:endParaRPr lang="zh-CN" altLang="en-US" sz="4800" b="1" dirty="0" smtClean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endParaRPr lang="zh-CN" altLang="en-US" sz="4800" b="1" dirty="0" smtClean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4000" b="1" dirty="0" smtClean="0">
                <a:solidFill>
                  <a:srgbClr val="002060"/>
                </a:solidFill>
                <a:latin typeface="+mj-ea"/>
                <a:ea typeface="+mj-ea"/>
              </a:rPr>
              <a:t>实验二：使用高级语言操作</a:t>
            </a:r>
            <a:r>
              <a:rPr lang="en-US" altLang="zh-CN" sz="4000" b="1" dirty="0" smtClean="0">
                <a:solidFill>
                  <a:srgbClr val="002060"/>
                </a:solidFill>
                <a:latin typeface="+mj-ea"/>
                <a:ea typeface="+mj-ea"/>
              </a:rPr>
              <a:t>MySQL</a:t>
            </a:r>
            <a:endParaRPr lang="en-US" altLang="zh-CN" sz="4000" b="1" dirty="0" smtClean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zh-CN" altLang="zh-CN" sz="4000" b="1" dirty="0" smtClean="0">
                <a:solidFill>
                  <a:srgbClr val="002060"/>
                </a:solidFill>
                <a:latin typeface="+mj-ea"/>
                <a:ea typeface="+mj-ea"/>
              </a:rPr>
              <a:t>数据库</a:t>
            </a:r>
            <a:endParaRPr lang="zh-CN" altLang="en-US" sz="4000" b="1" dirty="0" smtClean="0">
              <a:solidFill>
                <a:srgbClr val="002060"/>
              </a:solidFill>
              <a:latin typeface="+mj-ea"/>
              <a:ea typeface="+mj-ea"/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256540"/>
            <a:ext cx="3475990" cy="638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13685" y="5121275"/>
            <a:ext cx="65614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100000"/>
            </a:pPr>
            <a:r>
              <a:rPr lang="zh-CN" altLang="en-US" b="1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谢佳    </a:t>
            </a:r>
            <a:r>
              <a:rPr lang="en-US" altLang="zh-CN" b="1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2020 </a:t>
            </a:r>
            <a:r>
              <a:rPr lang="zh-CN" altLang="en-US" b="1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春</a:t>
            </a:r>
            <a:r>
              <a:rPr lang="zh-CN" altLang="en-US" b="1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b="1" dirty="0" smtClean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975100" y="1665605"/>
            <a:ext cx="7393305" cy="4983480"/>
          </a:xfrm>
          <a:prstGeom prst="rect">
            <a:avLst/>
          </a:prstGeom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209675" y="1087120"/>
            <a:ext cx="10493375" cy="4123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操作</a:t>
            </a:r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MySQL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数据库</a:t>
            </a:r>
            <a:endParaRPr lang="zh-CN" altLang="en-US" sz="2800" b="1" dirty="0" smtClean="0">
              <a:solidFill>
                <a:schemeClr val="accent6"/>
              </a:solidFill>
              <a:sym typeface="+mn-ea"/>
            </a:endParaRPr>
          </a:p>
          <a:p>
            <a:endParaRPr lang="en-US" altLang="zh-CN" sz="2800" b="1" dirty="0" smtClean="0">
              <a:solidFill>
                <a:schemeClr val="accent6"/>
              </a:solidFill>
              <a:sym typeface="+mn-ea"/>
            </a:endParaRPr>
          </a:p>
          <a:p>
            <a:endParaRPr lang="zh-CN" altLang="en-US" sz="1400" dirty="0" smtClean="0">
              <a:sym typeface="+mn-ea"/>
            </a:endParaRPr>
          </a:p>
          <a:p>
            <a:endParaRPr lang="zh-CN" altLang="en-US" sz="2800" b="1" dirty="0" smtClean="0">
              <a:solidFill>
                <a:schemeClr val="accent6"/>
              </a:solidFill>
              <a:sym typeface="+mn-ea"/>
            </a:endParaRPr>
          </a:p>
          <a:p>
            <a:endParaRPr lang="zh-CN" altLang="en-US" sz="2800" dirty="0" smtClean="0">
              <a:sym typeface="+mn-ea"/>
            </a:endParaRPr>
          </a:p>
          <a:p>
            <a:endParaRPr lang="zh-CN" altLang="en-US" sz="2800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sz="2400" b="1" smtClean="0">
                <a:cs typeface="+mj-cs"/>
                <a:sym typeface="+mn-ea"/>
              </a:rPr>
              <a:t>实验原理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09675" y="1897380"/>
            <a:ext cx="248285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zh-CN" sz="2000">
                <a:solidFill>
                  <a:schemeClr val="tx1"/>
                </a:solidFill>
              </a:rPr>
              <a:t>如何连接数据库？</a:t>
            </a:r>
            <a:endParaRPr lang="zh-CN" altLang="zh-CN" sz="2000">
              <a:solidFill>
                <a:schemeClr val="tx1"/>
              </a:solidFill>
            </a:endParaRPr>
          </a:p>
          <a:p>
            <a:pPr algn="l"/>
            <a:endParaRPr lang="zh-CN" altLang="zh-CN" sz="2000">
              <a:solidFill>
                <a:schemeClr val="tx1"/>
              </a:solidFill>
            </a:endParaRPr>
          </a:p>
          <a:p>
            <a:pPr algn="l"/>
            <a:r>
              <a:rPr lang="zh-CN" altLang="zh-CN" sz="2000">
                <a:solidFill>
                  <a:schemeClr val="tx1"/>
                </a:solidFill>
              </a:rPr>
              <a:t>如何断开连接？</a:t>
            </a:r>
            <a:endParaRPr lang="zh-CN" altLang="zh-CN" sz="2000">
              <a:solidFill>
                <a:schemeClr val="tx1"/>
              </a:solidFill>
            </a:endParaRPr>
          </a:p>
          <a:p>
            <a:pPr algn="l"/>
            <a:endParaRPr lang="zh-CN" altLang="zh-CN" sz="2000">
              <a:solidFill>
                <a:schemeClr val="tx1"/>
              </a:solidFill>
            </a:endParaRPr>
          </a:p>
          <a:p>
            <a:pPr algn="l"/>
            <a:r>
              <a:rPr lang="zh-CN" altLang="zh-CN" sz="2000">
                <a:sym typeface="+mn-ea"/>
              </a:rPr>
              <a:t>如何执行</a:t>
            </a:r>
            <a:r>
              <a:rPr lang="en-US" altLang="zh-CN" sz="2000">
                <a:sym typeface="+mn-ea"/>
              </a:rPr>
              <a:t>SQL</a:t>
            </a:r>
            <a:r>
              <a:rPr lang="zh-CN" altLang="en-US" sz="2000">
                <a:sym typeface="+mn-ea"/>
              </a:rPr>
              <a:t>语句</a:t>
            </a:r>
            <a:r>
              <a:rPr lang="zh-CN" altLang="zh-CN" sz="2000">
                <a:sym typeface="+mn-ea"/>
              </a:rPr>
              <a:t>？</a:t>
            </a:r>
            <a:endParaRPr lang="zh-CN" altLang="zh-CN" sz="2000">
              <a:sym typeface="+mn-ea"/>
            </a:endParaRPr>
          </a:p>
          <a:p>
            <a:pPr algn="l"/>
            <a:endParaRPr lang="zh-CN" altLang="zh-CN" sz="2000">
              <a:sym typeface="+mn-ea"/>
            </a:endParaRPr>
          </a:p>
          <a:p>
            <a:pPr algn="l"/>
            <a:r>
              <a:rPr lang="zh-CN" altLang="zh-CN" sz="2000">
                <a:sym typeface="+mn-ea"/>
              </a:rPr>
              <a:t>如何返回结果？</a:t>
            </a:r>
            <a:endParaRPr lang="zh-CN" altLang="zh-CN" sz="2000">
              <a:sym typeface="+mn-ea"/>
            </a:endParaRPr>
          </a:p>
          <a:p>
            <a:pPr algn="l"/>
            <a:endParaRPr lang="zh-CN" altLang="zh-CN" sz="2000">
              <a:solidFill>
                <a:schemeClr val="tx1"/>
              </a:solidFill>
              <a:sym typeface="+mn-ea"/>
            </a:endParaRPr>
          </a:p>
          <a:p>
            <a:pPr algn="l"/>
            <a:endParaRPr lang="zh-CN" altLang="zh-CN" sz="2000">
              <a:solidFill>
                <a:schemeClr val="tx1"/>
              </a:solidFill>
            </a:endParaRPr>
          </a:p>
          <a:p>
            <a:endParaRPr lang="zh-CN" altLang="zh-CN" sz="2000" b="1">
              <a:solidFill>
                <a:schemeClr val="tx1"/>
              </a:solidFill>
            </a:endParaRPr>
          </a:p>
          <a:p>
            <a:endParaRPr lang="zh-CN" altLang="zh-CN" sz="2000" b="1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885" y="1767205"/>
            <a:ext cx="7260590" cy="4741545"/>
          </a:xfrm>
          <a:prstGeom prst="rect">
            <a:avLst/>
          </a:prstGeom>
        </p:spPr>
      </p:pic>
      <p:pic>
        <p:nvPicPr>
          <p:cNvPr id="9" name="新录音 45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49685" y="6155055"/>
            <a:ext cx="619125" cy="6191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59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实验内容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9675" y="1343025"/>
            <a:ext cx="9289415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   </a:t>
            </a:r>
            <a:r>
              <a:rPr lang="en-US" altLang="zh-CN" sz="1600">
                <a:solidFill>
                  <a:srgbClr val="C00000"/>
                </a:solidFill>
              </a:rPr>
              <a:t>   </a:t>
            </a:r>
            <a:r>
              <a:rPr lang="zh-CN" altLang="zh-CN" sz="2000">
                <a:solidFill>
                  <a:srgbClr val="C00000"/>
                </a:solidFill>
              </a:rPr>
              <a:t>  在COMPANY数据库上，用高级语言编写应用程序，完成如下功能（%%为高级语言程序的输入参数）：</a:t>
            </a:r>
            <a:endParaRPr lang="zh-CN" altLang="en-US" sz="1600"/>
          </a:p>
          <a:p>
            <a:endParaRPr lang="zh-CN" altLang="en-US" sz="16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查询直接领导为%ENAME%的员工编号；</a:t>
            </a:r>
            <a:endParaRPr lang="zh-CN" altLang="en-US" sz="18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查询项目所在地为%PLOCATION%的部门名称；</a:t>
            </a:r>
            <a:endParaRPr lang="zh-CN" altLang="en-US" sz="18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查询参与%PNAME%项目的所有工作人员的名字和居住地址；</a:t>
            </a:r>
            <a:endParaRPr lang="zh-CN" altLang="en-US" sz="18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查询部门领导居住地在%ADDRESS%且工资不低于%SALARY%元的员工姓名和居住地；</a:t>
            </a:r>
            <a:endParaRPr lang="zh-CN" altLang="en-US" sz="18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查询没有参加项目编号为%PNO%的项目的员工姓名；</a:t>
            </a:r>
            <a:endParaRPr lang="zh-CN" altLang="en-US" sz="18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查询部门领导工作日期在%MGRSTARTDATE%之后的部门名；</a:t>
            </a:r>
            <a:endParaRPr lang="zh-CN" altLang="en-US" sz="18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查询总工作量大于%HOURS%小时的项目名称；</a:t>
            </a:r>
            <a:endParaRPr lang="zh-CN" altLang="en-US" sz="18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查询员工平均工作时间低于%HOURS%的项目名称；</a:t>
            </a:r>
            <a:endParaRPr lang="zh-CN" altLang="en-US" sz="18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查询至少参与了%N%个项目并且工作总时间超过%HOURS%小时的员工名字；</a:t>
            </a:r>
            <a:endParaRPr lang="zh-CN" altLang="en-US" sz="18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在employee表新增记录2条记录；</a:t>
            </a:r>
            <a:endParaRPr lang="zh-CN" altLang="en-US" sz="18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将第10步新增的其中1条记录的地址改成“深圳市南山区西丽大学城哈工大（深圳）”；</a:t>
            </a:r>
            <a:endParaRPr lang="zh-CN" altLang="en-US" sz="1800"/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/>
              <a:t>将第10步新增的2条记录中没有修改的那条记录删除。</a:t>
            </a:r>
            <a:endParaRPr lang="zh-CN" altLang="en-US" sz="1800"/>
          </a:p>
        </p:txBody>
      </p:sp>
      <p:pic>
        <p:nvPicPr>
          <p:cNvPr id="2" name="新录音 34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8980" y="6006465"/>
            <a:ext cx="619125" cy="6191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实验内容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9675" y="1275080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输出示例：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1735455"/>
            <a:ext cx="5024120" cy="4794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85" y="1735455"/>
            <a:ext cx="5025600" cy="24572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636385" y="4926330"/>
            <a:ext cx="4145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仅供参考，可自行设计界面。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80075" y="1840230"/>
            <a:ext cx="589280" cy="33718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查询</a:t>
            </a:r>
            <a:endParaRPr lang="zh-CN" altLang="en-US" sz="16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998200" y="1840230"/>
            <a:ext cx="589280" cy="33718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删除</a:t>
            </a:r>
            <a:endParaRPr lang="zh-CN" altLang="en-US" sz="16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新录音 36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2650" y="6055995"/>
            <a:ext cx="619125" cy="6191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6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实验内容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9675" y="1275080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输出示例：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6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1953895"/>
            <a:ext cx="5095196" cy="396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380" y="1953895"/>
            <a:ext cx="5145748" cy="396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584825" y="2040255"/>
            <a:ext cx="5892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新增</a:t>
            </a:r>
            <a:endParaRPr lang="zh-CN" altLang="en-US" sz="16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995025" y="2040255"/>
            <a:ext cx="58928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更新</a:t>
            </a:r>
            <a:endParaRPr lang="zh-CN" altLang="en-US" sz="16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677670" y="3503295"/>
            <a:ext cx="8193405" cy="3212465"/>
          </a:xfrm>
          <a:prstGeom prst="rect">
            <a:avLst/>
          </a:prstGeom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注意事项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1026160" y="1087120"/>
            <a:ext cx="10594340" cy="38150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b="1" dirty="0" smtClean="0">
                <a:solidFill>
                  <a:schemeClr val="accent6"/>
                </a:solidFill>
                <a:sym typeface="+mn-ea"/>
              </a:rPr>
              <a:t>1. 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CodeBlocks 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配置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MySQL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数据库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sym typeface="+mn-ea"/>
            </a:endParaRPr>
          </a:p>
          <a:p>
            <a:pPr algn="l"/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CodeBlocks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默认的</a:t>
            </a:r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minGW32</a:t>
            </a:r>
            <a:r>
              <a:rPr lang="zh-CN" altLang="zh-CN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位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编译器</a:t>
            </a:r>
            <a:r>
              <a:rPr lang="zh-CN" altLang="zh-CN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和</a:t>
            </a:r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MySQL 64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位冲突，需另外下载</a:t>
            </a:r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32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位的</a:t>
            </a:r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MySQL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sym typeface="+mn-ea"/>
            </a:endParaRPr>
          </a:p>
          <a:p>
            <a:pPr algn="l"/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驱动程序。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下载并解压 </a:t>
            </a:r>
            <a:r>
              <a:rPr lang="zh-CN" altLang="zh-CN" sz="1800" dirty="0">
                <a:sym typeface="+mn-ea"/>
              </a:rPr>
              <a:t>mysql-connector-c-6.1.11-win32.zip</a:t>
            </a:r>
            <a:endParaRPr lang="zh-CN" altLang="zh-CN" sz="1800" dirty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菜单Project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Build option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Search directories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Compiler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Add，添加 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include</a:t>
            </a: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 </a:t>
            </a:r>
            <a:endParaRPr lang="zh-CN" altLang="zh-CN" sz="1800" dirty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dirty="0">
                <a:sym typeface="+mn-ea"/>
              </a:rPr>
              <a:t>菜单Project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Build option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Search directories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Linker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Add，添加 </a:t>
            </a:r>
            <a:r>
              <a:rPr lang="en-US" altLang="zh-CN" sz="1800" dirty="0">
                <a:sym typeface="+mn-ea"/>
              </a:rPr>
              <a:t>lib</a:t>
            </a:r>
            <a:endParaRPr lang="en-US" altLang="zh-CN" sz="1800" dirty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dirty="0">
                <a:sym typeface="+mn-ea"/>
              </a:rPr>
              <a:t>菜单Project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Build option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Linker settings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Add，添加 </a:t>
            </a:r>
            <a:r>
              <a:rPr lang="en-US" altLang="zh-CN" sz="1800" dirty="0">
                <a:sym typeface="+mn-ea"/>
              </a:rPr>
              <a:t>libmysql.lib, mysqlclient.lib</a:t>
            </a:r>
            <a:endParaRPr lang="en-US" altLang="zh-CN" sz="1800" dirty="0">
              <a:sym typeface="+mn-ea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altLang="zh-CN" sz="1800" dirty="0">
              <a:solidFill>
                <a:srgbClr val="C00000"/>
              </a:solidFill>
              <a:latin typeface="+mj-ea"/>
              <a:ea typeface="+mj-ea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zh-CN" sz="1800" dirty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zh-CN" sz="1800" dirty="0">
              <a:solidFill>
                <a:schemeClr val="tx1"/>
              </a:solidFill>
              <a:sym typeface="+mn-ea"/>
            </a:endParaRPr>
          </a:p>
          <a:p>
            <a:pPr marL="285750" indent="-285750" algn="l"/>
            <a:endParaRPr lang="zh-CN" altLang="zh-CN" sz="18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-21474825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45" y="3573780"/>
            <a:ext cx="7657465" cy="3085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新录音 35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01375" y="6096635"/>
            <a:ext cx="619125" cy="6191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49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0"/>
          <p:cNvSpPr/>
          <p:nvPr/>
        </p:nvSpPr>
        <p:spPr>
          <a:xfrm>
            <a:off x="1646555" y="2750820"/>
            <a:ext cx="9339580" cy="3726815"/>
          </a:xfrm>
          <a:prstGeom prst="rect">
            <a:avLst/>
          </a:prstGeom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注意事项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1026160" y="1087120"/>
            <a:ext cx="10594340" cy="264604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2000" b="1" dirty="0">
                <a:solidFill>
                  <a:schemeClr val="accent6"/>
                </a:solidFill>
                <a:latin typeface="+mj-ea"/>
                <a:ea typeface="+mj-ea"/>
                <a:sym typeface="+mn-ea"/>
              </a:rPr>
              <a:t>CodeBlocks </a:t>
            </a:r>
            <a:r>
              <a:rPr lang="zh-CN" altLang="en-US" sz="2000" b="1" dirty="0">
                <a:solidFill>
                  <a:schemeClr val="accent6"/>
                </a:solidFill>
                <a:latin typeface="+mj-ea"/>
                <a:ea typeface="+mj-ea"/>
                <a:sym typeface="+mn-ea"/>
              </a:rPr>
              <a:t>连接</a:t>
            </a:r>
            <a:r>
              <a:rPr lang="en-US" altLang="zh-CN" sz="2000" b="1" dirty="0">
                <a:solidFill>
                  <a:schemeClr val="accent6"/>
                </a:solidFill>
                <a:latin typeface="+mj-ea"/>
                <a:ea typeface="+mj-ea"/>
                <a:sym typeface="+mn-ea"/>
              </a:rPr>
              <a:t>Mysql </a:t>
            </a:r>
            <a:r>
              <a:rPr lang="zh-CN" altLang="en-US" sz="2000" b="1" dirty="0">
                <a:solidFill>
                  <a:schemeClr val="accent6"/>
                </a:solidFill>
                <a:latin typeface="+mj-ea"/>
                <a:ea typeface="+mj-ea"/>
                <a:sym typeface="+mn-ea"/>
              </a:rPr>
              <a:t>数据库失败：</a:t>
            </a:r>
            <a:endParaRPr lang="zh-CN" altLang="en-US" sz="2000" b="1" dirty="0">
              <a:solidFill>
                <a:schemeClr val="accent6"/>
              </a:solidFill>
              <a:latin typeface="+mj-ea"/>
              <a:ea typeface="+mj-ea"/>
              <a:sym typeface="+mn-ea"/>
            </a:endParaRPr>
          </a:p>
          <a:p>
            <a:pPr algn="l"/>
            <a:r>
              <a:rPr lang="en-US" altLang="zh-CN" sz="1800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         Authentication plugin 'caching_sha2_password' cannot be loaded: 找不到指定的模块。</a:t>
            </a:r>
            <a:endParaRPr lang="en-US" altLang="zh-CN" sz="1800" dirty="0">
              <a:solidFill>
                <a:srgbClr val="0070C0"/>
              </a:solidFill>
              <a:latin typeface="+mj-ea"/>
              <a:ea typeface="+mj-ea"/>
              <a:sym typeface="+mn-ea"/>
            </a:endParaRPr>
          </a:p>
          <a:p>
            <a:pPr algn="l"/>
            <a:endParaRPr lang="en-US" altLang="zh-CN" sz="1800" dirty="0">
              <a:solidFill>
                <a:srgbClr val="0070C0"/>
              </a:solidFill>
              <a:latin typeface="+mj-ea"/>
              <a:ea typeface="+mj-ea"/>
              <a:sym typeface="+mn-ea"/>
            </a:endParaRPr>
          </a:p>
          <a:p>
            <a:pPr algn="l"/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解决方法：</a:t>
            </a:r>
            <a:endParaRPr lang="en-US" altLang="zh-CN" sz="1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zh-CN" sz="1800" dirty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zh-CN" sz="1800" dirty="0">
              <a:solidFill>
                <a:schemeClr val="tx1"/>
              </a:solidFill>
              <a:sym typeface="+mn-ea"/>
            </a:endParaRPr>
          </a:p>
          <a:p>
            <a:pPr marL="285750" indent="-285750" algn="l"/>
            <a:endParaRPr lang="zh-CN" altLang="zh-CN" sz="18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10" y="2867660"/>
            <a:ext cx="9133205" cy="3493135"/>
          </a:xfrm>
          <a:prstGeom prst="rect">
            <a:avLst/>
          </a:prstGeom>
        </p:spPr>
      </p:pic>
      <p:pic>
        <p:nvPicPr>
          <p:cNvPr id="2" name="新录音 37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2200" y="6105525"/>
            <a:ext cx="619125" cy="6191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3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注意事项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1026160" y="1087120"/>
            <a:ext cx="10594340" cy="181483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b="1" dirty="0" smtClean="0">
                <a:solidFill>
                  <a:schemeClr val="accent6"/>
                </a:solidFill>
                <a:sym typeface="+mn-ea"/>
              </a:rPr>
              <a:t>2. 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Eclipse 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配置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MySQL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数据库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打开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clipse，新建工程Company</a:t>
            </a:r>
            <a:endParaRPr lang="zh-CN" altLang="zh-CN" sz="1800" dirty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zh-CN" sz="1800" dirty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右键项目Company </a:t>
            </a:r>
            <a:r>
              <a:rPr lang="zh-CN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 build path </a:t>
            </a:r>
            <a:r>
              <a:rPr lang="zh-CN" altLang="zh-CN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→ </a:t>
            </a: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configure build path，添加mysql-connector-java-8.0.19.jar</a:t>
            </a:r>
            <a:endParaRPr lang="zh-CN" altLang="zh-CN" sz="1800" dirty="0">
              <a:solidFill>
                <a:schemeClr val="tx1"/>
              </a:solidFill>
              <a:sym typeface="+mn-ea"/>
            </a:endParaRPr>
          </a:p>
          <a:p>
            <a:pPr marL="285750" indent="-285750" algn="l"/>
            <a:endParaRPr lang="zh-CN" altLang="zh-CN" sz="18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70" y="2662555"/>
            <a:ext cx="8140700" cy="4010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新录音 39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88980" y="6053455"/>
            <a:ext cx="619125" cy="6191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2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注意事项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1026160" y="1087120"/>
            <a:ext cx="10594340" cy="126047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000" b="1" dirty="0" smtClean="0">
                <a:solidFill>
                  <a:schemeClr val="accent6"/>
                </a:solidFill>
                <a:sym typeface="+mn-ea"/>
              </a:rPr>
              <a:t>3. 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PyCharm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配置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MySQL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sym typeface="+mn-ea"/>
              </a:rPr>
              <a:t>数据库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2000" b="1" dirty="0" smtClean="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zh-CN" sz="1800" dirty="0">
                <a:solidFill>
                  <a:schemeClr val="tx1"/>
                </a:solidFill>
                <a:sym typeface="+mn-ea"/>
              </a:rPr>
              <a:t>打开</a:t>
            </a:r>
            <a:r>
              <a:rPr lang="en-US" altLang="zh-CN" sz="1800" dirty="0">
                <a:solidFill>
                  <a:schemeClr val="tx1"/>
                </a:solidFill>
                <a:sym typeface="+mn-ea"/>
              </a:rPr>
              <a:t>File 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Settings 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Project Interpreter 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点击    </a:t>
            </a:r>
            <a:r>
              <a:rPr lang="en-US" altLang="zh-CN" sz="1800" dirty="0">
                <a:sym typeface="+mn-ea"/>
              </a:rPr>
              <a:t> </a:t>
            </a:r>
            <a:r>
              <a:rPr lang="zh-CN" altLang="zh-CN" sz="1800" dirty="0">
                <a:sym typeface="+mn-ea"/>
              </a:rPr>
              <a:t> </a:t>
            </a:r>
            <a:r>
              <a:rPr lang="zh-CN" altLang="zh-CN" sz="1800" dirty="0">
                <a:cs typeface="Arial" panose="020B0604020202020204" pitchFamily="34" charset="0"/>
                <a:sym typeface="+mn-ea"/>
              </a:rPr>
              <a:t>→</a:t>
            </a:r>
            <a:r>
              <a:rPr lang="zh-CN" altLang="zh-CN" sz="1800" dirty="0">
                <a:sym typeface="+mn-ea"/>
              </a:rPr>
              <a:t>  </a:t>
            </a:r>
            <a:r>
              <a:rPr lang="en-US" altLang="zh-CN" sz="1800" dirty="0">
                <a:sym typeface="+mn-ea"/>
              </a:rPr>
              <a:t>Install PyMySQL package</a:t>
            </a:r>
            <a:endParaRPr lang="en-US" altLang="zh-CN" sz="1800" dirty="0">
              <a:sym typeface="+mn-ea"/>
            </a:endParaRPr>
          </a:p>
          <a:p>
            <a:pPr marL="285750" indent="-285750" algn="l"/>
            <a:endParaRPr lang="zh-CN" altLang="zh-CN" sz="18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655" y="1714500"/>
            <a:ext cx="266700" cy="257175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05" y="2185035"/>
            <a:ext cx="7933690" cy="434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新录音 38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23295" y="6016625"/>
            <a:ext cx="619125" cy="6191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1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sz="2400" b="1" smtClean="0">
                <a:solidFill>
                  <a:schemeClr val="accent6"/>
                </a:solidFill>
                <a:sym typeface="+mn-ea"/>
              </a:rPr>
              <a:t>附加题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9675" y="1162050"/>
            <a:ext cx="9974580" cy="1106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BatangChe" panose="02030609000101010101" charset="-127"/>
              <a:buChar char="*"/>
            </a:pPr>
            <a:r>
              <a:rPr lang="zh-CN" altLang="en-US" b="1" dirty="0">
                <a:solidFill>
                  <a:srgbClr val="C00000"/>
                </a:solidFill>
                <a:sym typeface="+mn-ea"/>
              </a:rPr>
              <a:t>设计图形界面，实现前台用户界面和后台数据库的数据交互。（选做）</a:t>
            </a:r>
            <a:endParaRPr lang="zh-CN" altLang="en-US" b="1" dirty="0">
              <a:solidFill>
                <a:srgbClr val="C00000"/>
              </a:solidFill>
              <a:sym typeface="+mn-ea"/>
            </a:endParaRPr>
          </a:p>
          <a:p>
            <a:pPr marL="342900" indent="-342900">
              <a:buFont typeface="BatangChe" panose="02030609000101010101" charset="-127"/>
              <a:buChar char="*"/>
            </a:pPr>
            <a:endParaRPr lang="zh-CN" altLang="en-US" b="1" dirty="0">
              <a:solidFill>
                <a:srgbClr val="C00000"/>
              </a:solidFill>
              <a:sym typeface="+mn-ea"/>
            </a:endParaRPr>
          </a:p>
          <a:p>
            <a:pPr marL="0" indent="0">
              <a:buFont typeface="BatangChe" panose="02030609000101010101" charset="-127"/>
              <a:buNone/>
            </a:pPr>
            <a:endParaRPr lang="zh-CN" altLang="en-US" sz="1800" dirty="0">
              <a:sym typeface="+mn-ea"/>
            </a:endParaRPr>
          </a:p>
        </p:txBody>
      </p:sp>
      <p:pic>
        <p:nvPicPr>
          <p:cNvPr id="5" name="图片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55" y="1868805"/>
            <a:ext cx="8718550" cy="44367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新录音 40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4080" y="6006465"/>
            <a:ext cx="619125" cy="6191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5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sz="2400" b="1" smtClean="0">
                <a:solidFill>
                  <a:schemeClr val="accent6"/>
                </a:solidFill>
                <a:sym typeface="+mn-ea"/>
              </a:rPr>
              <a:t>提交方式</a:t>
            </a:r>
            <a:endParaRPr sz="2400" b="1" smtClean="0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9675" y="1230630"/>
            <a:ext cx="986726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请大家</a:t>
            </a:r>
            <a:r>
              <a:rPr lang="en-US" altLang="zh-CN"/>
              <a:t>4</a:t>
            </a:r>
            <a:r>
              <a:rPr lang="zh-CN" altLang="en-US"/>
              <a:t>月</a:t>
            </a:r>
            <a:r>
              <a:rPr lang="en-US" altLang="zh-CN"/>
              <a:t>6</a:t>
            </a:r>
            <a:r>
              <a:rPr lang="zh-CN" altLang="en-US"/>
              <a:t>日前</a:t>
            </a:r>
            <a:r>
              <a:rPr lang="zh-CN" altLang="en-US"/>
              <a:t>提交实验截图文档和工程文件，发送至：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563C1"/>
                </a:solidFill>
                <a:latin typeface="+mj-ea"/>
                <a:ea typeface="+mj-ea"/>
                <a:sym typeface="+mn-ea"/>
                <a:hlinkClick r:id="rId3"/>
              </a:rPr>
              <a:t>hit_database_cs@163.com</a:t>
            </a:r>
            <a:r>
              <a:rPr lang="en-US" altLang="zh-CN" dirty="0">
                <a:solidFill>
                  <a:srgbClr val="0563C1"/>
                </a:solidFill>
                <a:latin typeface="+mj-ea"/>
                <a:ea typeface="+mj-ea"/>
                <a:sym typeface="+mn-ea"/>
              </a:rPr>
              <a:t>      </a:t>
            </a:r>
            <a:r>
              <a:rPr lang="zh-CN" altLang="en-US" dirty="0">
                <a:solidFill>
                  <a:srgbClr val="0563C1"/>
                </a:solidFill>
                <a:latin typeface="+mj-ea"/>
                <a:ea typeface="+mj-ea"/>
                <a:sym typeface="+mn-ea"/>
              </a:rPr>
              <a:t>（</a:t>
            </a:r>
            <a:r>
              <a:rPr lang="en-US" altLang="zh-CN" dirty="0">
                <a:solidFill>
                  <a:srgbClr val="0563C1"/>
                </a:solidFill>
                <a:latin typeface="+mj-ea"/>
                <a:ea typeface="+mj-ea"/>
                <a:sym typeface="+mn-ea"/>
              </a:rPr>
              <a:t>1</a:t>
            </a:r>
            <a:r>
              <a:rPr lang="zh-CN" altLang="en-US" dirty="0">
                <a:solidFill>
                  <a:srgbClr val="0563C1"/>
                </a:solidFill>
                <a:latin typeface="+mj-ea"/>
                <a:ea typeface="+mj-ea"/>
                <a:sym typeface="+mn-ea"/>
              </a:rPr>
              <a:t>班）</a:t>
            </a:r>
            <a:endParaRPr lang="en-US" altLang="zh-CN" dirty="0">
              <a:solidFill>
                <a:srgbClr val="0563C1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563C1"/>
                </a:solidFill>
                <a:latin typeface="+mj-ea"/>
                <a:sym typeface="+mn-ea"/>
                <a:hlinkClick r:id="rId4"/>
              </a:rPr>
              <a:t>hit_database_cs2@163.com</a:t>
            </a:r>
            <a:r>
              <a:rPr lang="en-US" altLang="zh-CN" dirty="0">
                <a:solidFill>
                  <a:srgbClr val="0563C1"/>
                </a:solidFill>
                <a:latin typeface="+mj-ea"/>
                <a:sym typeface="+mn-ea"/>
              </a:rPr>
              <a:t>    </a:t>
            </a:r>
            <a:r>
              <a:rPr lang="zh-CN" altLang="en-US" dirty="0">
                <a:solidFill>
                  <a:srgbClr val="0563C1"/>
                </a:solidFill>
                <a:latin typeface="+mj-ea"/>
                <a:sym typeface="+mn-ea"/>
              </a:rPr>
              <a:t>（</a:t>
            </a:r>
            <a:r>
              <a:rPr lang="en-US" altLang="zh-CN" dirty="0">
                <a:solidFill>
                  <a:srgbClr val="0563C1"/>
                </a:solidFill>
                <a:latin typeface="+mj-ea"/>
                <a:sym typeface="+mn-ea"/>
              </a:rPr>
              <a:t>2</a:t>
            </a:r>
            <a:r>
              <a:rPr lang="zh-CN" altLang="en-US" dirty="0">
                <a:solidFill>
                  <a:srgbClr val="0563C1"/>
                </a:solidFill>
                <a:latin typeface="+mj-ea"/>
                <a:sym typeface="+mn-ea"/>
              </a:rPr>
              <a:t>班）</a:t>
            </a:r>
            <a:endParaRPr lang="en-US" altLang="zh-CN" dirty="0">
              <a:solidFill>
                <a:srgbClr val="0563C1"/>
              </a:solidFill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563C1"/>
                </a:solidFill>
                <a:latin typeface="+mj-ea"/>
                <a:sym typeface="+mn-ea"/>
                <a:hlinkClick r:id="rId5"/>
              </a:rPr>
              <a:t>hit_database_cs3@163.com</a:t>
            </a:r>
            <a:r>
              <a:rPr lang="en-US" altLang="zh-CN" dirty="0">
                <a:solidFill>
                  <a:srgbClr val="0563C1"/>
                </a:solidFill>
                <a:latin typeface="+mj-ea"/>
                <a:sym typeface="+mn-ea"/>
              </a:rPr>
              <a:t>    </a:t>
            </a:r>
            <a:r>
              <a:rPr lang="zh-CN" altLang="en-US" dirty="0">
                <a:solidFill>
                  <a:srgbClr val="0563C1"/>
                </a:solidFill>
                <a:latin typeface="+mj-ea"/>
                <a:sym typeface="+mn-ea"/>
              </a:rPr>
              <a:t>（</a:t>
            </a:r>
            <a:r>
              <a:rPr lang="en-US" altLang="zh-CN" dirty="0">
                <a:solidFill>
                  <a:srgbClr val="0563C1"/>
                </a:solidFill>
                <a:latin typeface="+mj-ea"/>
                <a:sym typeface="+mn-ea"/>
              </a:rPr>
              <a:t>3</a:t>
            </a:r>
            <a:r>
              <a:rPr lang="zh-CN" altLang="en-US" dirty="0">
                <a:solidFill>
                  <a:srgbClr val="0563C1"/>
                </a:solidFill>
                <a:latin typeface="+mj-ea"/>
                <a:sym typeface="+mn-ea"/>
              </a:rPr>
              <a:t>班）</a:t>
            </a:r>
            <a:endParaRPr lang="zh-CN" altLang="en-US" dirty="0">
              <a:solidFill>
                <a:srgbClr val="0563C1"/>
              </a:solidFill>
              <a:latin typeface="+mj-ea"/>
              <a:sym typeface="+mn-ea"/>
            </a:endParaRPr>
          </a:p>
          <a:p>
            <a:pPr marL="342900" indent="-342900">
              <a:buNone/>
            </a:pPr>
            <a:endParaRPr lang="zh-CN" altLang="en-US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邮件命名：</a:t>
            </a:r>
            <a:r>
              <a:rPr lang="zh-CN" altLang="en-US"/>
              <a:t>学号_姓名_数据库实验二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新录音46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88980" y="5986780"/>
            <a:ext cx="619125" cy="61912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本学期实验安排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591185" y="5343525"/>
            <a:ext cx="9738995" cy="1217930"/>
          </a:xfrm>
        </p:spPr>
        <p:txBody>
          <a:bodyPr>
            <a:normAutofit/>
          </a:bodyPr>
          <a:p>
            <a:pPr marL="682625" lvl="1" indent="0" algn="l"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上课时间：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第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周 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T2207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周二：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9~10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节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[18:30~20:15]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82625" lvl="1" indent="0" algn="l"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                    第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周 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T2102</a:t>
            </a:r>
            <a:r>
              <a:rPr lang="zh-CN" altLang="en-US" sz="20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	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周五：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7~8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节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[15:45~17:30]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1" indent="0">
              <a:buNone/>
            </a:pPr>
            <a:endParaRPr lang="en-US" altLang="zh-CN" sz="20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zh-CN" sz="2800" b="1" dirty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1209675" y="1608455"/>
          <a:ext cx="9229725" cy="3095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945"/>
                <a:gridCol w="1845945"/>
                <a:gridCol w="1845945"/>
                <a:gridCol w="1845945"/>
                <a:gridCol w="1845945"/>
              </a:tblGrid>
              <a:tr h="619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实验项目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一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二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三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indent="0" algn="ctr" defTabSz="685800" rtl="0" eaLnBrk="1" latinLnBrk="0" hangingPunct="1"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四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619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学时数</a:t>
                      </a:r>
                      <a:endParaRPr lang="en-US" altLang="en-US" sz="1600" b="0" dirty="0" err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1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600" b="0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619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实验</a:t>
                      </a: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内容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MySQL</a:t>
                      </a:r>
                      <a:r>
                        <a:rPr lang="zh-CN" alt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关系数据库管理系统及</a:t>
                      </a:r>
                      <a:r>
                        <a:rPr lang="en-US" altLang="zh-CN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SQL</a:t>
                      </a:r>
                      <a:r>
                        <a:rPr lang="zh-CN" alt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语言的使用</a:t>
                      </a:r>
                      <a:endParaRPr lang="zh-CN" altLang="en-US" sz="1600" b="0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使用高级语言操作</a:t>
                      </a:r>
                      <a:r>
                        <a:rPr lang="en-US" altLang="zh-CN" sz="1600" b="1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MySQL</a:t>
                      </a:r>
                      <a:r>
                        <a:rPr lang="zh-CN" altLang="en-US" sz="1600" b="1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数据库</a:t>
                      </a:r>
                      <a:endParaRPr lang="zh-CN" altLang="en-US" sz="1600" b="1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小型管理信息系统</a:t>
                      </a:r>
                      <a:r>
                        <a:rPr lang="zh-CN" alt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的设计与实现</a:t>
                      </a:r>
                      <a:endParaRPr lang="zh-CN" altLang="en-US" sz="1600" b="0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1010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查询处理算法的模拟实现</a:t>
                      </a:r>
                      <a:endParaRPr lang="zh-CN" altLang="en-US" sz="1600" b="0" dirty="0">
                        <a:solidFill>
                          <a:srgbClr val="01010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619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分数</a:t>
                      </a:r>
                      <a:endParaRPr lang="en-US" altLang="en-US" sz="1600" b="0" dirty="0" err="1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1600" b="1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619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检查方式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实验截图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提交实验报告、</a:t>
                      </a:r>
                      <a:endParaRPr lang="en-US" altLang="zh-CN" sz="1600" b="1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工程文件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提交实验报告、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工程文件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提交实验报告、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工程文件</a:t>
                      </a:r>
                      <a:endParaRPr lang="en-US" altLang="en-US" sz="1600" b="0" dirty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2" name="新录音 22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54665" y="5942330"/>
            <a:ext cx="619125" cy="6191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5638800"/>
            <a:ext cx="12190413" cy="1220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143625"/>
            <a:ext cx="12190413" cy="95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58870" y="2399030"/>
            <a:ext cx="4872038" cy="1857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26" tIns="45712" rIns="91426" bIns="45712">
            <a:spAutoFit/>
          </a:bodyPr>
          <a:lstStyle/>
          <a:p>
            <a:r>
              <a:rPr lang="en-US" altLang="zh-CN" sz="11500">
                <a:solidFill>
                  <a:schemeClr val="accent1"/>
                </a:solidFill>
                <a:latin typeface="Impact" panose="020B0806030902050204" pitchFamily="34" charset="0"/>
              </a:rPr>
              <a:t>THANKS</a:t>
            </a:r>
            <a:endParaRPr lang="zh-CN" altLang="en-US" sz="115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0" y="0"/>
            <a:ext cx="3455988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8" name="文本框 9"/>
          <p:cNvSpPr txBox="1">
            <a:spLocks noChangeArrowheads="1"/>
          </p:cNvSpPr>
          <p:nvPr/>
        </p:nvSpPr>
        <p:spPr bwMode="auto">
          <a:xfrm>
            <a:off x="-23813" y="31750"/>
            <a:ext cx="6583363" cy="1477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1917" tIns="60958" rIns="121917" bIns="60958">
            <a:spAutoFit/>
          </a:bodyPr>
          <a:lstStyle/>
          <a:p>
            <a:r>
              <a:rPr lang="en-US" altLang="zh-CN" sz="8800" b="1">
                <a:solidFill>
                  <a:srgbClr val="FFFFFF"/>
                </a:solidFill>
                <a:latin typeface="微软雅黑" panose="020B0503020204020204" charset="-122"/>
              </a:rPr>
              <a:t>CONT</a:t>
            </a:r>
            <a:r>
              <a:rPr lang="en-US" altLang="zh-CN" sz="8800" b="1">
                <a:solidFill>
                  <a:srgbClr val="BFBFBF"/>
                </a:solidFill>
                <a:latin typeface="微软雅黑" panose="020B0503020204020204" charset="-122"/>
              </a:rPr>
              <a:t>ENTS</a:t>
            </a:r>
            <a:endParaRPr lang="zh-CN" altLang="en-US" sz="8800" b="1">
              <a:solidFill>
                <a:srgbClr val="BFBFBF"/>
              </a:solidFill>
              <a:latin typeface="微软雅黑" panose="020B0503020204020204" charset="-122"/>
            </a:endParaRPr>
          </a:p>
        </p:txBody>
      </p:sp>
      <p:sp>
        <p:nvSpPr>
          <p:cNvPr id="19" name="文本框 10"/>
          <p:cNvSpPr txBox="1">
            <a:spLocks noChangeArrowheads="1"/>
          </p:cNvSpPr>
          <p:nvPr/>
        </p:nvSpPr>
        <p:spPr bwMode="auto">
          <a:xfrm>
            <a:off x="0" y="1485900"/>
            <a:ext cx="2998788" cy="2803525"/>
          </a:xfrm>
          <a:prstGeom prst="rect">
            <a:avLst/>
          </a:prstGeom>
          <a:noFill/>
          <a:ln>
            <a:noFill/>
          </a:ln>
        </p:spPr>
        <p:txBody>
          <a:bodyPr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85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spc="-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目 录</a:t>
            </a:r>
            <a:endParaRPr lang="zh-CN" altLang="en-US" sz="8800" b="1" spc="-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149975" y="1738313"/>
            <a:ext cx="5345113" cy="4794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FFFFF"/>
                </a:solidFill>
                <a:cs typeface="微软雅黑" panose="020B0503020204020204" charset="-122"/>
              </a:rPr>
              <a:t>实验目的</a:t>
            </a:r>
            <a:endParaRPr lang="zh-CN" altLang="en-US" b="1" dirty="0" smtClean="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149975" y="2667000"/>
            <a:ext cx="5345113" cy="479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rgbClr val="FFFFFF"/>
                </a:solidFill>
                <a:cs typeface="微软雅黑" panose="020B0503020204020204" charset="-122"/>
              </a:rPr>
              <a:t>实验原理</a:t>
            </a:r>
            <a:endParaRPr lang="zh-CN" altLang="en-US" b="1" dirty="0" smtClean="0">
              <a:solidFill>
                <a:srgbClr val="FFFFFF"/>
              </a:solidFill>
              <a:cs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149975" y="3619500"/>
            <a:ext cx="5345113" cy="4794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lvl="1" indent="0" algn="ctr">
              <a:defRPr/>
            </a:pP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实验内容</a:t>
            </a:r>
            <a:endParaRPr lang="zh-CN" altLang="en-US" b="1" dirty="0" smtClean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149975" y="4572000"/>
            <a:ext cx="5345113" cy="479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lvl="1" indent="0" algn="ctr">
              <a:defRPr/>
            </a:pP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注意事项</a:t>
            </a:r>
            <a:endParaRPr lang="zh-CN" altLang="en-US" b="1" dirty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6" name="组合 45"/>
          <p:cNvGrpSpPr>
            <a:grpSpLocks noChangeAspect="1"/>
          </p:cNvGrpSpPr>
          <p:nvPr/>
        </p:nvGrpSpPr>
        <p:grpSpPr bwMode="auto">
          <a:xfrm>
            <a:off x="4954588" y="1665288"/>
            <a:ext cx="681037" cy="561975"/>
            <a:chOff x="2971064" y="1795564"/>
            <a:chExt cx="612717" cy="505382"/>
          </a:xfrm>
        </p:grpSpPr>
        <p:sp>
          <p:nvSpPr>
            <p:cNvPr id="50" name="矩形 45"/>
            <p:cNvSpPr/>
            <p:nvPr/>
          </p:nvSpPr>
          <p:spPr>
            <a:xfrm>
              <a:off x="2971064" y="1796991"/>
              <a:ext cx="611289" cy="503955"/>
            </a:xfrm>
            <a:custGeom>
              <a:avLst/>
              <a:gdLst/>
              <a:ahLst/>
              <a:cxnLst/>
              <a:rect l="l" t="t" r="r" b="b"/>
              <a:pathLst>
                <a:path w="612000" h="504000">
                  <a:moveTo>
                    <a:pt x="576000" y="235074"/>
                  </a:moveTo>
                  <a:lnTo>
                    <a:pt x="612000" y="235074"/>
                  </a:lnTo>
                  <a:lnTo>
                    <a:pt x="612000" y="504000"/>
                  </a:lnTo>
                  <a:lnTo>
                    <a:pt x="306000" y="504000"/>
                  </a:lnTo>
                  <a:lnTo>
                    <a:pt x="306000" y="468000"/>
                  </a:lnTo>
                  <a:lnTo>
                    <a:pt x="576000" y="468000"/>
                  </a:lnTo>
                  <a:close/>
                  <a:moveTo>
                    <a:pt x="0" y="0"/>
                  </a:moveTo>
                  <a:lnTo>
                    <a:pt x="306000" y="0"/>
                  </a:lnTo>
                  <a:lnTo>
                    <a:pt x="306000" y="36000"/>
                  </a:lnTo>
                  <a:lnTo>
                    <a:pt x="36000" y="36000"/>
                  </a:lnTo>
                  <a:lnTo>
                    <a:pt x="36000" y="253355"/>
                  </a:lnTo>
                  <a:lnTo>
                    <a:pt x="0" y="25335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7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8211" name="TextBox 50"/>
            <p:cNvSpPr txBox="1">
              <a:spLocks noChangeArrowheads="1"/>
            </p:cNvSpPr>
            <p:nvPr/>
          </p:nvSpPr>
          <p:spPr bwMode="auto">
            <a:xfrm>
              <a:off x="2986250" y="1795564"/>
              <a:ext cx="597531" cy="457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700">
                  <a:solidFill>
                    <a:srgbClr val="595959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700">
                <a:solidFill>
                  <a:srgbClr val="595959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2" name="组合 51"/>
          <p:cNvGrpSpPr>
            <a:grpSpLocks noChangeAspect="1"/>
          </p:cNvGrpSpPr>
          <p:nvPr/>
        </p:nvGrpSpPr>
        <p:grpSpPr bwMode="auto">
          <a:xfrm>
            <a:off x="4954588" y="2619375"/>
            <a:ext cx="681037" cy="560388"/>
            <a:chOff x="2971064" y="1795564"/>
            <a:chExt cx="612717" cy="505382"/>
          </a:xfrm>
        </p:grpSpPr>
        <p:sp>
          <p:nvSpPr>
            <p:cNvPr id="53" name="矩形 45"/>
            <p:cNvSpPr/>
            <p:nvPr/>
          </p:nvSpPr>
          <p:spPr>
            <a:xfrm>
              <a:off x="2971064" y="1796996"/>
              <a:ext cx="611289" cy="503950"/>
            </a:xfrm>
            <a:custGeom>
              <a:avLst/>
              <a:gdLst/>
              <a:ahLst/>
              <a:cxnLst/>
              <a:rect l="l" t="t" r="r" b="b"/>
              <a:pathLst>
                <a:path w="612000" h="504000">
                  <a:moveTo>
                    <a:pt x="576000" y="235074"/>
                  </a:moveTo>
                  <a:lnTo>
                    <a:pt x="612000" y="235074"/>
                  </a:lnTo>
                  <a:lnTo>
                    <a:pt x="612000" y="504000"/>
                  </a:lnTo>
                  <a:lnTo>
                    <a:pt x="306000" y="504000"/>
                  </a:lnTo>
                  <a:lnTo>
                    <a:pt x="306000" y="468000"/>
                  </a:lnTo>
                  <a:lnTo>
                    <a:pt x="576000" y="468000"/>
                  </a:lnTo>
                  <a:close/>
                  <a:moveTo>
                    <a:pt x="0" y="0"/>
                  </a:moveTo>
                  <a:lnTo>
                    <a:pt x="306000" y="0"/>
                  </a:lnTo>
                  <a:lnTo>
                    <a:pt x="306000" y="36000"/>
                  </a:lnTo>
                  <a:lnTo>
                    <a:pt x="36000" y="36000"/>
                  </a:lnTo>
                  <a:lnTo>
                    <a:pt x="36000" y="253355"/>
                  </a:lnTo>
                  <a:lnTo>
                    <a:pt x="0" y="2533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7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8209" name="TextBox 53"/>
            <p:cNvSpPr txBox="1">
              <a:spLocks noChangeArrowheads="1"/>
            </p:cNvSpPr>
            <p:nvPr/>
          </p:nvSpPr>
          <p:spPr bwMode="auto">
            <a:xfrm>
              <a:off x="2986250" y="1795564"/>
              <a:ext cx="597531" cy="457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700">
                  <a:solidFill>
                    <a:srgbClr val="595959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700">
                <a:solidFill>
                  <a:srgbClr val="595959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5" name="组合 54"/>
          <p:cNvGrpSpPr>
            <a:grpSpLocks noChangeAspect="1"/>
          </p:cNvGrpSpPr>
          <p:nvPr/>
        </p:nvGrpSpPr>
        <p:grpSpPr bwMode="auto">
          <a:xfrm>
            <a:off x="4954588" y="3571875"/>
            <a:ext cx="681037" cy="561975"/>
            <a:chOff x="2971064" y="1795564"/>
            <a:chExt cx="612717" cy="505382"/>
          </a:xfrm>
        </p:grpSpPr>
        <p:sp>
          <p:nvSpPr>
            <p:cNvPr id="56" name="矩形 45"/>
            <p:cNvSpPr/>
            <p:nvPr/>
          </p:nvSpPr>
          <p:spPr>
            <a:xfrm>
              <a:off x="2971064" y="1796992"/>
              <a:ext cx="611289" cy="503954"/>
            </a:xfrm>
            <a:custGeom>
              <a:avLst/>
              <a:gdLst/>
              <a:ahLst/>
              <a:cxnLst/>
              <a:rect l="l" t="t" r="r" b="b"/>
              <a:pathLst>
                <a:path w="612000" h="504000">
                  <a:moveTo>
                    <a:pt x="576000" y="235074"/>
                  </a:moveTo>
                  <a:lnTo>
                    <a:pt x="612000" y="235074"/>
                  </a:lnTo>
                  <a:lnTo>
                    <a:pt x="612000" y="504000"/>
                  </a:lnTo>
                  <a:lnTo>
                    <a:pt x="306000" y="504000"/>
                  </a:lnTo>
                  <a:lnTo>
                    <a:pt x="306000" y="468000"/>
                  </a:lnTo>
                  <a:lnTo>
                    <a:pt x="576000" y="468000"/>
                  </a:lnTo>
                  <a:close/>
                  <a:moveTo>
                    <a:pt x="0" y="0"/>
                  </a:moveTo>
                  <a:lnTo>
                    <a:pt x="306000" y="0"/>
                  </a:lnTo>
                  <a:lnTo>
                    <a:pt x="306000" y="36000"/>
                  </a:lnTo>
                  <a:lnTo>
                    <a:pt x="36000" y="36000"/>
                  </a:lnTo>
                  <a:lnTo>
                    <a:pt x="36000" y="253355"/>
                  </a:lnTo>
                  <a:lnTo>
                    <a:pt x="0" y="25335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7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8207" name="TextBox 56"/>
            <p:cNvSpPr txBox="1">
              <a:spLocks noChangeArrowheads="1"/>
            </p:cNvSpPr>
            <p:nvPr/>
          </p:nvSpPr>
          <p:spPr bwMode="auto">
            <a:xfrm>
              <a:off x="2986250" y="1795564"/>
              <a:ext cx="597531" cy="457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700">
                  <a:solidFill>
                    <a:srgbClr val="595959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700">
                <a:solidFill>
                  <a:srgbClr val="595959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8" name="组合 57"/>
          <p:cNvGrpSpPr>
            <a:grpSpLocks noChangeAspect="1"/>
          </p:cNvGrpSpPr>
          <p:nvPr/>
        </p:nvGrpSpPr>
        <p:grpSpPr bwMode="auto">
          <a:xfrm>
            <a:off x="4956175" y="4525963"/>
            <a:ext cx="679450" cy="558800"/>
            <a:chOff x="2971064" y="1796946"/>
            <a:chExt cx="612000" cy="504000"/>
          </a:xfrm>
        </p:grpSpPr>
        <p:sp>
          <p:nvSpPr>
            <p:cNvPr id="59" name="矩形 45"/>
            <p:cNvSpPr/>
            <p:nvPr/>
          </p:nvSpPr>
          <p:spPr>
            <a:xfrm>
              <a:off x="2971064" y="1796946"/>
              <a:ext cx="612000" cy="504000"/>
            </a:xfrm>
            <a:custGeom>
              <a:avLst/>
              <a:gdLst/>
              <a:ahLst/>
              <a:cxnLst/>
              <a:rect l="l" t="t" r="r" b="b"/>
              <a:pathLst>
                <a:path w="612000" h="504000">
                  <a:moveTo>
                    <a:pt x="576000" y="235074"/>
                  </a:moveTo>
                  <a:lnTo>
                    <a:pt x="612000" y="235074"/>
                  </a:lnTo>
                  <a:lnTo>
                    <a:pt x="612000" y="504000"/>
                  </a:lnTo>
                  <a:lnTo>
                    <a:pt x="306000" y="504000"/>
                  </a:lnTo>
                  <a:lnTo>
                    <a:pt x="306000" y="468000"/>
                  </a:lnTo>
                  <a:lnTo>
                    <a:pt x="576000" y="468000"/>
                  </a:lnTo>
                  <a:close/>
                  <a:moveTo>
                    <a:pt x="0" y="0"/>
                  </a:moveTo>
                  <a:lnTo>
                    <a:pt x="306000" y="0"/>
                  </a:lnTo>
                  <a:lnTo>
                    <a:pt x="306000" y="36000"/>
                  </a:lnTo>
                  <a:lnTo>
                    <a:pt x="36000" y="36000"/>
                  </a:lnTo>
                  <a:lnTo>
                    <a:pt x="36000" y="253355"/>
                  </a:lnTo>
                  <a:lnTo>
                    <a:pt x="0" y="2533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700" dirty="0">
                <a:solidFill>
                  <a:srgbClr val="000000">
                    <a:lumMod val="65000"/>
                    <a:lumOff val="35000"/>
                  </a:srgbClr>
                </a:solidFill>
              </a:endParaRPr>
            </a:p>
          </p:txBody>
        </p:sp>
        <p:sp>
          <p:nvSpPr>
            <p:cNvPr id="8205" name="TextBox 59"/>
            <p:cNvSpPr txBox="1">
              <a:spLocks noChangeArrowheads="1"/>
            </p:cNvSpPr>
            <p:nvPr/>
          </p:nvSpPr>
          <p:spPr bwMode="auto">
            <a:xfrm>
              <a:off x="3014292" y="1818374"/>
              <a:ext cx="489906" cy="4573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700">
                  <a:solidFill>
                    <a:srgbClr val="595959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700">
                <a:solidFill>
                  <a:srgbClr val="595959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4" name="新录音 25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876280" y="5868035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5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实验目的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3975" y="1670050"/>
            <a:ext cx="98247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j-ea"/>
                <a:ea typeface="+mj-ea"/>
                <a:sym typeface="+mn-ea"/>
              </a:rPr>
              <a:t>熟练</a:t>
            </a:r>
            <a:r>
              <a:rPr lang="zh-CN" altLang="zh-CN" sz="2800" dirty="0">
                <a:latin typeface="+mj-ea"/>
                <a:ea typeface="+mj-ea"/>
                <a:sym typeface="+mn-ea"/>
              </a:rPr>
              <a:t>使用高级语言访问</a:t>
            </a:r>
            <a:r>
              <a:rPr lang="en-US" altLang="zh-CN" sz="2800" dirty="0">
                <a:latin typeface="+mj-ea"/>
                <a:ea typeface="+mj-ea"/>
                <a:sym typeface="+mn-ea"/>
              </a:rPr>
              <a:t>MySQL</a:t>
            </a:r>
            <a:r>
              <a:rPr lang="zh-CN" altLang="zh-CN" sz="2800" dirty="0">
                <a:latin typeface="+mj-ea"/>
                <a:ea typeface="+mj-ea"/>
                <a:sym typeface="+mn-ea"/>
              </a:rPr>
              <a:t>数据库， 并</a:t>
            </a:r>
            <a:r>
              <a:rPr lang="zh-CN" altLang="en-US" sz="2800" dirty="0">
                <a:sym typeface="+mn-ea"/>
              </a:rPr>
              <a:t>进行增、删、改、查的操作。</a:t>
            </a:r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加深对前台应用程序和后台数据库交互的理解。</a:t>
            </a:r>
            <a:endParaRPr lang="zh-CN" altLang="en-US" sz="2800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3825" y="3618865"/>
            <a:ext cx="105638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>
              <a:solidFill>
                <a:schemeClr val="accent6"/>
              </a:solidFill>
            </a:endParaRPr>
          </a:p>
          <a:p>
            <a:pPr algn="l"/>
            <a:r>
              <a:rPr lang="zh-CN" altLang="en-US">
                <a:solidFill>
                  <a:schemeClr val="accent6"/>
                </a:solidFill>
              </a:rPr>
              <a:t>本次实验主要利用C语言访问和操作MySQL数据库，也可以使用</a:t>
            </a:r>
            <a:r>
              <a:rPr lang="en-US" altLang="zh-CN">
                <a:solidFill>
                  <a:schemeClr val="accent6"/>
                </a:solidFill>
              </a:rPr>
              <a:t>C++</a:t>
            </a:r>
            <a:r>
              <a:rPr lang="zh-CN" altLang="en-US">
                <a:solidFill>
                  <a:schemeClr val="accent6"/>
                </a:solidFill>
              </a:rPr>
              <a:t>，</a:t>
            </a:r>
            <a:r>
              <a:rPr lang="en-US" altLang="zh-CN">
                <a:solidFill>
                  <a:schemeClr val="accent6"/>
                </a:solidFill>
              </a:rPr>
              <a:t>Java</a:t>
            </a:r>
            <a:r>
              <a:rPr lang="zh-CN" altLang="en-US">
                <a:solidFill>
                  <a:schemeClr val="accent6"/>
                </a:solidFill>
              </a:rPr>
              <a:t>，</a:t>
            </a:r>
            <a:endParaRPr lang="zh-CN" altLang="en-US">
              <a:solidFill>
                <a:schemeClr val="accent6"/>
              </a:solidFill>
            </a:endParaRPr>
          </a:p>
          <a:p>
            <a:pPr algn="l"/>
            <a:r>
              <a:rPr lang="en-US" altLang="zh-CN">
                <a:solidFill>
                  <a:schemeClr val="accent6"/>
                </a:solidFill>
              </a:rPr>
              <a:t>Python</a:t>
            </a:r>
            <a:r>
              <a:rPr lang="zh-CN" altLang="en-US">
                <a:solidFill>
                  <a:schemeClr val="accent6"/>
                </a:solidFill>
              </a:rPr>
              <a:t>等其他高级语言。</a:t>
            </a:r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6" name="新录音 23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7695" y="5907405"/>
            <a:ext cx="619125" cy="6191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71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482090" y="2303780"/>
            <a:ext cx="8918575" cy="3971290"/>
          </a:xfrm>
          <a:prstGeom prst="rect">
            <a:avLst/>
          </a:prstGeom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实验原理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9675" y="1087120"/>
            <a:ext cx="1009396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为什么需要高级语言</a:t>
            </a:r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+SQL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语言？</a:t>
            </a:r>
            <a:endParaRPr lang="zh-CN" altLang="en-US" sz="2800" dirty="0">
              <a:sym typeface="+mn-ea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zh-CN" altLang="en-US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110740" y="2613660"/>
            <a:ext cx="3220720" cy="1522095"/>
            <a:chOff x="1649" y="2834"/>
            <a:chExt cx="5072" cy="2397"/>
          </a:xfrm>
        </p:grpSpPr>
        <p:sp>
          <p:nvSpPr>
            <p:cNvPr id="208" name="矩形 207"/>
            <p:cNvSpPr/>
            <p:nvPr/>
          </p:nvSpPr>
          <p:spPr>
            <a:xfrm>
              <a:off x="1649" y="2835"/>
              <a:ext cx="2866" cy="2396"/>
            </a:xfrm>
            <a:prstGeom prst="rect">
              <a:avLst/>
            </a:prstGeom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649" y="2834"/>
              <a:ext cx="1408" cy="43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sym typeface="+mn-ea"/>
                </a:rPr>
                <a:t>客户端</a:t>
              </a:r>
              <a:endParaRPr lang="en-US" altLang="zh-CN" sz="1400" b="1" dirty="0" smtClean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709" y="3489"/>
              <a:ext cx="5012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zh-CN" sz="1200">
                  <a:solidFill>
                    <a:srgbClr val="FF0000"/>
                  </a:solidFill>
                </a:rPr>
                <a:t>数据库应用程序 </a:t>
              </a:r>
              <a:r>
                <a:rPr lang="en-US" altLang="zh-CN" sz="1200">
                  <a:solidFill>
                    <a:srgbClr val="FF0000"/>
                  </a:solidFill>
                </a:rPr>
                <a:t>(DBAP)</a:t>
              </a:r>
              <a:endParaRPr lang="en-US" altLang="zh-CN" sz="1200">
                <a:solidFill>
                  <a:srgbClr val="FF0000"/>
                </a:solidFill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158" y="3923"/>
              <a:ext cx="1454" cy="1075"/>
              <a:chOff x="7624" y="1676"/>
              <a:chExt cx="1935" cy="1588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5" y="1676"/>
                <a:ext cx="1734" cy="1588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4" y="2298"/>
                <a:ext cx="525" cy="345"/>
              </a:xfrm>
              <a:prstGeom prst="rect">
                <a:avLst/>
              </a:prstGeom>
            </p:spPr>
          </p:pic>
        </p:grpSp>
      </p:grpSp>
      <p:grpSp>
        <p:nvGrpSpPr>
          <p:cNvPr id="33" name="组合 32"/>
          <p:cNvGrpSpPr/>
          <p:nvPr/>
        </p:nvGrpSpPr>
        <p:grpSpPr>
          <a:xfrm>
            <a:off x="2148840" y="4500880"/>
            <a:ext cx="3220720" cy="1522095"/>
            <a:chOff x="1649" y="2834"/>
            <a:chExt cx="5072" cy="2397"/>
          </a:xfrm>
        </p:grpSpPr>
        <p:sp>
          <p:nvSpPr>
            <p:cNvPr id="34" name="矩形 33"/>
            <p:cNvSpPr/>
            <p:nvPr/>
          </p:nvSpPr>
          <p:spPr>
            <a:xfrm>
              <a:off x="1649" y="2835"/>
              <a:ext cx="2866" cy="2396"/>
            </a:xfrm>
            <a:prstGeom prst="rect">
              <a:avLst/>
            </a:prstGeom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649" y="2834"/>
              <a:ext cx="1408" cy="43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sym typeface="+mn-ea"/>
                </a:rPr>
                <a:t>客户端</a:t>
              </a:r>
              <a:endParaRPr lang="zh-CN" altLang="en-US" sz="1400" b="1" dirty="0" smtClean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09" y="3489"/>
              <a:ext cx="5012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zh-CN" sz="1200">
                  <a:solidFill>
                    <a:srgbClr val="FF0000"/>
                  </a:solidFill>
                </a:rPr>
                <a:t>数据库应用程序 </a:t>
              </a:r>
              <a:r>
                <a:rPr lang="en-US" altLang="zh-CN" sz="1200">
                  <a:solidFill>
                    <a:srgbClr val="FF0000"/>
                  </a:solidFill>
                </a:rPr>
                <a:t>(DBAP)</a:t>
              </a:r>
              <a:endParaRPr lang="en-US" altLang="zh-CN" sz="1200">
                <a:solidFill>
                  <a:srgbClr val="FF0000"/>
                </a:solidFill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2158" y="3923"/>
              <a:ext cx="1454" cy="1075"/>
              <a:chOff x="7624" y="1676"/>
              <a:chExt cx="1935" cy="1588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5" y="1676"/>
                <a:ext cx="1734" cy="1588"/>
              </a:xfrm>
              <a:prstGeom prst="rect">
                <a:avLst/>
              </a:prstGeom>
            </p:spPr>
          </p:pic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4" y="2298"/>
                <a:ext cx="525" cy="345"/>
              </a:xfrm>
              <a:prstGeom prst="rect">
                <a:avLst/>
              </a:prstGeom>
            </p:spPr>
          </p:pic>
        </p:grpSp>
      </p:grpSp>
      <p:grpSp>
        <p:nvGrpSpPr>
          <p:cNvPr id="45" name="组合 44"/>
          <p:cNvGrpSpPr/>
          <p:nvPr/>
        </p:nvGrpSpPr>
        <p:grpSpPr>
          <a:xfrm>
            <a:off x="7072630" y="3068955"/>
            <a:ext cx="2903855" cy="2538730"/>
            <a:chOff x="10180" y="2834"/>
            <a:chExt cx="4573" cy="3998"/>
          </a:xfrm>
        </p:grpSpPr>
        <p:sp>
          <p:nvSpPr>
            <p:cNvPr id="11" name="矩形 10"/>
            <p:cNvSpPr/>
            <p:nvPr/>
          </p:nvSpPr>
          <p:spPr>
            <a:xfrm>
              <a:off x="10180" y="2834"/>
              <a:ext cx="4408" cy="3999"/>
            </a:xfrm>
            <a:prstGeom prst="rect">
              <a:avLst/>
            </a:prstGeom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180" y="2835"/>
              <a:ext cx="2310" cy="65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zh-CN" sz="1800" b="1" dirty="0" smtClean="0">
                  <a:solidFill>
                    <a:schemeClr val="bg1"/>
                  </a:solidFill>
                  <a:sym typeface="+mn-ea"/>
                </a:rPr>
                <a:t>服务器</a:t>
              </a:r>
              <a:endParaRPr lang="zh-CN" altLang="zh-CN" sz="1800" b="1" dirty="0" smtClean="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517" y="3894"/>
              <a:ext cx="423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1600" b="1">
                  <a:solidFill>
                    <a:srgbClr val="0070C0"/>
                  </a:solidFill>
                </a:rPr>
                <a:t>数据库管理系统 </a:t>
              </a:r>
              <a:r>
                <a:rPr lang="en-US" altLang="zh-CN" sz="1600" b="1">
                  <a:solidFill>
                    <a:srgbClr val="0070C0"/>
                  </a:solidFill>
                </a:rPr>
                <a:t>(DBMS)</a:t>
              </a:r>
              <a:endParaRPr lang="en-US" altLang="zh-CN" sz="1600" b="1">
                <a:solidFill>
                  <a:srgbClr val="0070C0"/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14" y="4585"/>
              <a:ext cx="1125" cy="1860"/>
            </a:xfrm>
            <a:prstGeom prst="rect">
              <a:avLst/>
            </a:prstGeom>
          </p:spPr>
        </p:pic>
        <p:sp>
          <p:nvSpPr>
            <p:cNvPr id="40" name="流程图: 磁盘 39"/>
            <p:cNvSpPr/>
            <p:nvPr/>
          </p:nvSpPr>
          <p:spPr>
            <a:xfrm>
              <a:off x="13104" y="4657"/>
              <a:ext cx="638" cy="778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200" b="1">
                  <a:solidFill>
                    <a:srgbClr val="0070C0"/>
                  </a:solidFill>
                </a:rPr>
                <a:t>DB</a:t>
              </a:r>
              <a:endParaRPr lang="en-US" altLang="zh-CN" sz="1200" b="1">
                <a:solidFill>
                  <a:srgbClr val="0070C0"/>
                </a:solidFill>
              </a:endParaRPr>
            </a:p>
          </p:txBody>
        </p:sp>
        <p:sp>
          <p:nvSpPr>
            <p:cNvPr id="42" name="流程图: 磁盘 41"/>
            <p:cNvSpPr/>
            <p:nvPr/>
          </p:nvSpPr>
          <p:spPr>
            <a:xfrm>
              <a:off x="13104" y="5667"/>
              <a:ext cx="638" cy="778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200" b="1">
                  <a:solidFill>
                    <a:srgbClr val="0070C0"/>
                  </a:solidFill>
                </a:rPr>
                <a:t>DB</a:t>
              </a:r>
              <a:endParaRPr lang="en-US" altLang="zh-CN" sz="1200" b="1">
                <a:solidFill>
                  <a:srgbClr val="0070C0"/>
                </a:solidFill>
              </a:endParaRPr>
            </a:p>
          </p:txBody>
        </p:sp>
        <p:cxnSp>
          <p:nvCxnSpPr>
            <p:cNvPr id="43" name="直接箭头连接符 42"/>
            <p:cNvCxnSpPr>
              <a:stCxn id="27" idx="3"/>
              <a:endCxn id="40" idx="2"/>
            </p:cNvCxnSpPr>
            <p:nvPr/>
          </p:nvCxnSpPr>
          <p:spPr>
            <a:xfrm flipV="1">
              <a:off x="12139" y="5046"/>
              <a:ext cx="965" cy="469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>
              <a:endCxn id="42" idx="2"/>
            </p:cNvCxnSpPr>
            <p:nvPr/>
          </p:nvCxnSpPr>
          <p:spPr>
            <a:xfrm>
              <a:off x="12153" y="5702"/>
              <a:ext cx="951" cy="354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6" name="直接箭头连接符 45"/>
          <p:cNvCxnSpPr/>
          <p:nvPr/>
        </p:nvCxnSpPr>
        <p:spPr>
          <a:xfrm>
            <a:off x="3949700" y="3115310"/>
            <a:ext cx="3105150" cy="66294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3968750" y="4737100"/>
            <a:ext cx="3086100" cy="624840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 flipV="1">
            <a:off x="3930650" y="3232150"/>
            <a:ext cx="3124200" cy="680085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3968750" y="4870450"/>
            <a:ext cx="3115945" cy="614045"/>
          </a:xfrm>
          <a:prstGeom prst="straightConnector1">
            <a:avLst/>
          </a:prstGeom>
          <a:ln>
            <a:solidFill>
              <a:srgbClr val="0070C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817110" y="3029585"/>
            <a:ext cx="6813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1200">
                <a:solidFill>
                  <a:srgbClr val="FF0000"/>
                </a:solidFill>
              </a:rPr>
              <a:t>请求</a:t>
            </a:r>
            <a:endParaRPr lang="zh-CN" altLang="zh-CN" sz="1200">
              <a:solidFill>
                <a:srgbClr val="FF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88205" y="4777105"/>
            <a:ext cx="6813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1200">
                <a:solidFill>
                  <a:srgbClr val="FF0000"/>
                </a:solidFill>
              </a:rPr>
              <a:t>请求</a:t>
            </a:r>
            <a:endParaRPr lang="zh-CN" altLang="zh-CN" sz="1200">
              <a:solidFill>
                <a:srgbClr val="FF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438775" y="3742055"/>
            <a:ext cx="6813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1200">
                <a:solidFill>
                  <a:srgbClr val="0070C0"/>
                </a:solidFill>
              </a:rPr>
              <a:t>应答</a:t>
            </a:r>
            <a:endParaRPr lang="zh-CN" altLang="zh-CN" sz="1200">
              <a:solidFill>
                <a:srgbClr val="0070C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498465" y="5184140"/>
            <a:ext cx="6813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1200">
                <a:solidFill>
                  <a:srgbClr val="0070C0"/>
                </a:solidFill>
              </a:rPr>
              <a:t>应答</a:t>
            </a:r>
            <a:endParaRPr lang="zh-CN" altLang="zh-CN" sz="1200">
              <a:solidFill>
                <a:srgbClr val="0070C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18430" y="5968365"/>
            <a:ext cx="2690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tx1"/>
                </a:solidFill>
              </a:rPr>
              <a:t>C/S </a:t>
            </a:r>
            <a:r>
              <a:rPr lang="zh-CN" altLang="en-US" sz="1400">
                <a:solidFill>
                  <a:schemeClr val="tx1"/>
                </a:solidFill>
              </a:rPr>
              <a:t>模式</a:t>
            </a:r>
            <a:r>
              <a:rPr lang="zh-CN" altLang="en-US" sz="1400">
                <a:solidFill>
                  <a:schemeClr val="tx1"/>
                </a:solidFill>
              </a:rPr>
              <a:t>示意图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6500" y="1682750"/>
            <a:ext cx="9194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SQL语句负责操纵数据库，高级语言语句负责控制逻辑流程。</a:t>
            </a:r>
            <a:endParaRPr lang="zh-CN" altLang="en-US"/>
          </a:p>
        </p:txBody>
      </p:sp>
      <p:pic>
        <p:nvPicPr>
          <p:cNvPr id="2" name="新录音 26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23295" y="6022975"/>
            <a:ext cx="619125" cy="61912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6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lang="zh-CN" altLang="en-US" sz="2400" b="1" dirty="0" smtClean="0">
                <a:cs typeface="+mj-cs"/>
                <a:sym typeface="+mn-ea"/>
              </a:rPr>
              <a:t>实验原理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9675" y="1087120"/>
            <a:ext cx="1009396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高级语言</a:t>
            </a:r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+SQL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语言的方式</a:t>
            </a:r>
            <a:endParaRPr lang="zh-CN" altLang="en-US" sz="2800" b="1" dirty="0" smtClean="0">
              <a:solidFill>
                <a:schemeClr val="accent6"/>
              </a:solidFill>
              <a:sym typeface="+mn-ea"/>
            </a:endParaRPr>
          </a:p>
          <a:p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       </a:t>
            </a:r>
            <a:endParaRPr lang="zh-CN" altLang="en-US" sz="2800" b="1" dirty="0" smtClean="0">
              <a:solidFill>
                <a:schemeClr val="accent6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嵌入式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SQL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语言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     </a:t>
            </a: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tx1"/>
                </a:solidFill>
                <a:sym typeface="+mn-ea"/>
              </a:rPr>
              <a:t>     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 C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语言中： 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000" dirty="0" smtClean="0">
                <a:solidFill>
                  <a:schemeClr val="accent6"/>
                </a:solidFill>
                <a:latin typeface="微软雅黑" panose="020B0503020204020204" charset="-122"/>
                <a:sym typeface="+mn-ea"/>
              </a:rPr>
              <a:t>    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charset="-122"/>
                <a:sym typeface="+mn-ea"/>
              </a:rPr>
              <a:t>  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charset="-122"/>
                <a:sym typeface="+mn-ea"/>
              </a:rPr>
              <a:t>EXEC SQL &lt;SQL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charset="-122"/>
                <a:sym typeface="+mn-ea"/>
              </a:rPr>
              <a:t>语句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charset="-122"/>
                <a:sym typeface="+mn-ea"/>
              </a:rPr>
              <a:t>&gt;;</a:t>
            </a:r>
            <a:endParaRPr lang="en-US" altLang="zh-CN" sz="2000" dirty="0" smtClean="0">
              <a:solidFill>
                <a:schemeClr val="accent6"/>
              </a:solidFill>
              <a:latin typeface="微软雅黑" panose="020B0503020204020204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accent6"/>
                </a:solidFill>
                <a:sym typeface="+mn-ea"/>
              </a:rPr>
              <a:t>数据库接口技术</a:t>
            </a:r>
            <a:endParaRPr lang="zh-CN" altLang="en-US" dirty="0" smtClean="0">
              <a:solidFill>
                <a:schemeClr val="accent6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ODBC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JDBC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marL="342900" lvl="0" indent="-342900">
              <a:buFont typeface="Arial" panose="020B0604020202020204" pitchFamily="34" charset="0"/>
              <a:buNone/>
            </a:pPr>
            <a:endParaRPr lang="zh-CN" altLang="en-US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4196080"/>
            <a:ext cx="6380480" cy="25298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20" y="1620520"/>
            <a:ext cx="6380480" cy="2505710"/>
          </a:xfrm>
          <a:prstGeom prst="rect">
            <a:avLst/>
          </a:prstGeom>
        </p:spPr>
      </p:pic>
      <p:pic>
        <p:nvPicPr>
          <p:cNvPr id="2" name="新录音 28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9055" y="6106795"/>
            <a:ext cx="619125" cy="6191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92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09675" y="1087120"/>
            <a:ext cx="10493375" cy="4123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C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语言操作</a:t>
            </a:r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MySQL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数据库</a:t>
            </a:r>
            <a:endParaRPr lang="zh-CN" altLang="en-US" sz="2800" b="1" dirty="0" smtClean="0">
              <a:solidFill>
                <a:schemeClr val="accent6"/>
              </a:solidFill>
              <a:sym typeface="+mn-ea"/>
            </a:endParaRPr>
          </a:p>
          <a:p>
            <a:endParaRPr lang="en-US" altLang="zh-CN" sz="2800" b="1" dirty="0" smtClean="0">
              <a:solidFill>
                <a:schemeClr val="accent6"/>
              </a:solidFill>
              <a:sym typeface="+mn-ea"/>
            </a:endParaRPr>
          </a:p>
          <a:p>
            <a:endParaRPr lang="zh-CN" altLang="en-US" sz="1400" dirty="0" smtClean="0">
              <a:sym typeface="+mn-ea"/>
            </a:endParaRPr>
          </a:p>
          <a:p>
            <a:endParaRPr lang="zh-CN" altLang="en-US" sz="2800" b="1" dirty="0" smtClean="0">
              <a:solidFill>
                <a:schemeClr val="accent6"/>
              </a:solidFill>
              <a:sym typeface="+mn-ea"/>
            </a:endParaRPr>
          </a:p>
          <a:p>
            <a:endParaRPr lang="zh-CN" altLang="en-US" sz="2800" dirty="0" smtClean="0">
              <a:sym typeface="+mn-ea"/>
            </a:endParaRPr>
          </a:p>
          <a:p>
            <a:endParaRPr lang="zh-CN" altLang="en-US" sz="2800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sz="2400" b="1" smtClean="0">
                <a:cs typeface="+mj-cs"/>
                <a:sym typeface="+mn-ea"/>
              </a:rPr>
              <a:t>实验原理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91310" y="2687955"/>
            <a:ext cx="2600960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M</a:t>
            </a:r>
            <a:r>
              <a:rPr lang="en-US" altLang="zh-CN" sz="1400"/>
              <a:t>y</a:t>
            </a:r>
            <a:r>
              <a:rPr lang="zh-CN" altLang="en-US" sz="1400"/>
              <a:t>SQL结构体是连接</a:t>
            </a:r>
            <a:endParaRPr lang="zh-CN" altLang="en-US" sz="1400"/>
          </a:p>
          <a:p>
            <a:pPr algn="ctr"/>
            <a:r>
              <a:rPr lang="zh-CN" altLang="en-US" sz="1400"/>
              <a:t>MySQL服务器的句柄</a:t>
            </a:r>
            <a:endParaRPr lang="zh-CN" altLang="en-US" sz="1400"/>
          </a:p>
        </p:txBody>
      </p:sp>
      <p:sp>
        <p:nvSpPr>
          <p:cNvPr id="8" name="矩形 7"/>
          <p:cNvSpPr/>
          <p:nvPr/>
        </p:nvSpPr>
        <p:spPr>
          <a:xfrm>
            <a:off x="1591310" y="3571875"/>
            <a:ext cx="2600960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使用mysql_init函数准备连接</a:t>
            </a:r>
            <a:endParaRPr lang="zh-CN" altLang="en-US" sz="1400"/>
          </a:p>
        </p:txBody>
      </p:sp>
      <p:sp>
        <p:nvSpPr>
          <p:cNvPr id="9" name="矩形 8"/>
          <p:cNvSpPr/>
          <p:nvPr/>
        </p:nvSpPr>
        <p:spPr>
          <a:xfrm>
            <a:off x="1590675" y="4451350"/>
            <a:ext cx="2601595" cy="7289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句柄被初始化后，使用mysql_real_connect函数</a:t>
            </a:r>
            <a:endParaRPr lang="zh-CN" altLang="en-US" sz="1400"/>
          </a:p>
          <a:p>
            <a:pPr algn="ctr"/>
            <a:r>
              <a:rPr lang="zh-CN" altLang="en-US" sz="1400"/>
              <a:t>连接MySQL 服务器</a:t>
            </a:r>
            <a:endParaRPr lang="zh-CN" altLang="en-US" sz="1400"/>
          </a:p>
        </p:txBody>
      </p:sp>
      <p:sp>
        <p:nvSpPr>
          <p:cNvPr id="10" name="矩形 9"/>
          <p:cNvSpPr/>
          <p:nvPr/>
        </p:nvSpPr>
        <p:spPr>
          <a:xfrm>
            <a:off x="1590675" y="5584825"/>
            <a:ext cx="2601595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使用mysql_close函数断开连接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1209675" y="1954530"/>
            <a:ext cx="348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 b="1">
                <a:solidFill>
                  <a:schemeClr val="tx1"/>
                </a:solidFill>
              </a:rPr>
              <a:t>如何连接数据库和断开连接？</a:t>
            </a:r>
            <a:endParaRPr lang="zh-CN" altLang="zh-CN" sz="2000" b="1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>
            <a:stCxn id="5" idx="2"/>
            <a:endCxn id="8" idx="0"/>
          </p:cNvCxnSpPr>
          <p:nvPr/>
        </p:nvCxnSpPr>
        <p:spPr>
          <a:xfrm>
            <a:off x="2891790" y="3236595"/>
            <a:ext cx="0" cy="3352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91790" y="4116070"/>
            <a:ext cx="0" cy="3352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891155" y="5210175"/>
            <a:ext cx="0" cy="3352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630" y="1345565"/>
            <a:ext cx="5812790" cy="5305425"/>
          </a:xfrm>
          <a:prstGeom prst="rect">
            <a:avLst/>
          </a:prstGeom>
        </p:spPr>
      </p:pic>
      <p:pic>
        <p:nvPicPr>
          <p:cNvPr id="2" name="新录音 29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88980" y="6031865"/>
            <a:ext cx="619125" cy="6191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777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09675" y="1087120"/>
            <a:ext cx="10493375" cy="4123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C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语言操作</a:t>
            </a:r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MySQL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数据库</a:t>
            </a:r>
            <a:endParaRPr lang="zh-CN" altLang="en-US" sz="2800" b="1" dirty="0" smtClean="0">
              <a:solidFill>
                <a:schemeClr val="accent6"/>
              </a:solidFill>
              <a:sym typeface="+mn-ea"/>
            </a:endParaRPr>
          </a:p>
          <a:p>
            <a:endParaRPr lang="en-US" altLang="zh-CN" sz="2800" b="1" dirty="0" smtClean="0">
              <a:solidFill>
                <a:schemeClr val="accent6"/>
              </a:solidFill>
              <a:sym typeface="+mn-ea"/>
            </a:endParaRPr>
          </a:p>
          <a:p>
            <a:endParaRPr lang="zh-CN" altLang="en-US" sz="1400" dirty="0" smtClean="0">
              <a:sym typeface="+mn-ea"/>
            </a:endParaRPr>
          </a:p>
          <a:p>
            <a:endParaRPr lang="zh-CN" altLang="en-US" sz="2800" b="1" dirty="0" smtClean="0">
              <a:solidFill>
                <a:schemeClr val="accent6"/>
              </a:solidFill>
              <a:sym typeface="+mn-ea"/>
            </a:endParaRPr>
          </a:p>
          <a:p>
            <a:endParaRPr lang="zh-CN" altLang="en-US" sz="2800" dirty="0" smtClean="0">
              <a:sym typeface="+mn-ea"/>
            </a:endParaRPr>
          </a:p>
          <a:p>
            <a:endParaRPr lang="zh-CN" altLang="en-US" sz="2800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sz="2400" b="1" smtClean="0">
                <a:cs typeface="+mj-cs"/>
                <a:sym typeface="+mn-ea"/>
              </a:rPr>
              <a:t>实验原理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91310" y="2687955"/>
            <a:ext cx="2600960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使用mysql_query函数</a:t>
            </a:r>
            <a:endParaRPr lang="zh-CN" altLang="en-US" sz="1400"/>
          </a:p>
          <a:p>
            <a:pPr algn="ctr"/>
            <a:r>
              <a:rPr lang="zh-CN" altLang="en-US" sz="1400"/>
              <a:t>查询数据库</a:t>
            </a:r>
            <a:endParaRPr lang="zh-CN" altLang="en-US" sz="1400"/>
          </a:p>
        </p:txBody>
      </p:sp>
      <p:sp>
        <p:nvSpPr>
          <p:cNvPr id="8" name="矩形 7"/>
          <p:cNvSpPr/>
          <p:nvPr/>
        </p:nvSpPr>
        <p:spPr>
          <a:xfrm>
            <a:off x="1591310" y="3571875"/>
            <a:ext cx="2600960" cy="6870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使用mysql_store_result函数</a:t>
            </a:r>
            <a:endParaRPr lang="zh-CN" altLang="en-US" sz="1400"/>
          </a:p>
          <a:p>
            <a:pPr algn="ctr"/>
            <a:r>
              <a:rPr lang="zh-CN" altLang="en-US" sz="1400"/>
              <a:t>建立查询结果的句柄</a:t>
            </a:r>
            <a:r>
              <a:rPr lang="en-US" altLang="zh-CN" sz="1400"/>
              <a:t>MYSQL_RES</a:t>
            </a:r>
            <a:endParaRPr lang="en-US" altLang="zh-CN" sz="1400"/>
          </a:p>
        </p:txBody>
      </p:sp>
      <p:sp>
        <p:nvSpPr>
          <p:cNvPr id="9" name="矩形 8"/>
          <p:cNvSpPr/>
          <p:nvPr/>
        </p:nvSpPr>
        <p:spPr>
          <a:xfrm>
            <a:off x="1590675" y="4594860"/>
            <a:ext cx="2601595" cy="6819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/>
              <a:t>使用mysql_fetch_row函数</a:t>
            </a:r>
            <a:endParaRPr lang="zh-CN" altLang="en-US" sz="1400"/>
          </a:p>
          <a:p>
            <a:pPr algn="ctr"/>
            <a:r>
              <a:rPr lang="zh-CN" altLang="en-US" sz="1400"/>
              <a:t>逐行提取数据至</a:t>
            </a:r>
            <a:endParaRPr lang="zh-CN" altLang="en-US" sz="1400"/>
          </a:p>
          <a:p>
            <a:pPr algn="ctr"/>
            <a:r>
              <a:rPr lang="zh-CN" altLang="en-US" sz="1400"/>
              <a:t>MYSQL_ROW数组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1209675" y="1954530"/>
            <a:ext cx="4260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 b="1">
                <a:solidFill>
                  <a:schemeClr val="tx1"/>
                </a:solidFill>
              </a:rPr>
              <a:t>如何执行</a:t>
            </a:r>
            <a:r>
              <a:rPr lang="en-US" altLang="zh-CN" sz="2000" b="1">
                <a:solidFill>
                  <a:schemeClr val="tx1"/>
                </a:solidFill>
              </a:rPr>
              <a:t>SQL</a:t>
            </a:r>
            <a:r>
              <a:rPr lang="zh-CN" altLang="en-US" sz="2000" b="1">
                <a:solidFill>
                  <a:schemeClr val="tx1"/>
                </a:solidFill>
              </a:rPr>
              <a:t>语句</a:t>
            </a:r>
            <a:r>
              <a:rPr lang="zh-CN" altLang="zh-CN" sz="2000" b="1">
                <a:solidFill>
                  <a:schemeClr val="tx1"/>
                </a:solidFill>
              </a:rPr>
              <a:t>？如何返回结果？</a:t>
            </a:r>
            <a:endParaRPr lang="zh-CN" altLang="zh-CN" sz="2000" b="1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>
            <a:stCxn id="5" idx="2"/>
            <a:endCxn id="8" idx="0"/>
          </p:cNvCxnSpPr>
          <p:nvPr/>
        </p:nvCxnSpPr>
        <p:spPr>
          <a:xfrm>
            <a:off x="2891790" y="3236595"/>
            <a:ext cx="0" cy="3352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92425" y="4259580"/>
            <a:ext cx="0" cy="3352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591945" y="5612130"/>
            <a:ext cx="2601595" cy="7289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sym typeface="+mn-ea"/>
              </a:rPr>
              <a:t>执行mysql_free_result函数</a:t>
            </a:r>
            <a:endParaRPr lang="zh-CN" altLang="en-US" sz="1400">
              <a:sym typeface="+mn-ea"/>
            </a:endParaRPr>
          </a:p>
          <a:p>
            <a:pPr algn="ctr"/>
            <a:r>
              <a:rPr lang="zh-CN" altLang="en-US" sz="1400">
                <a:sym typeface="+mn-ea"/>
              </a:rPr>
              <a:t>释放内存</a:t>
            </a:r>
            <a:endParaRPr lang="zh-CN" altLang="en-US" sz="140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891155" y="5276850"/>
            <a:ext cx="0" cy="3352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1706880"/>
            <a:ext cx="5705475" cy="4762500"/>
          </a:xfrm>
          <a:prstGeom prst="rect">
            <a:avLst/>
          </a:prstGeom>
        </p:spPr>
      </p:pic>
      <p:pic>
        <p:nvPicPr>
          <p:cNvPr id="10" name="新录音 31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55655" y="5850255"/>
            <a:ext cx="619125" cy="6191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24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692525" y="1741805"/>
            <a:ext cx="7840980" cy="4907280"/>
          </a:xfrm>
          <a:prstGeom prst="rect">
            <a:avLst/>
          </a:prstGeom>
          <a:ln w="12700" cmpd="sng">
            <a:solidFill>
              <a:schemeClr val="accent2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209675" y="1087120"/>
            <a:ext cx="10493375" cy="4123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Java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操作</a:t>
            </a:r>
            <a:r>
              <a:rPr lang="en-US" altLang="zh-CN" sz="2800" b="1" dirty="0" smtClean="0">
                <a:solidFill>
                  <a:schemeClr val="accent6"/>
                </a:solidFill>
                <a:sym typeface="+mn-ea"/>
              </a:rPr>
              <a:t>MySQL</a:t>
            </a:r>
            <a:r>
              <a:rPr lang="zh-CN" altLang="en-US" sz="2800" b="1" dirty="0" smtClean="0">
                <a:solidFill>
                  <a:schemeClr val="accent6"/>
                </a:solidFill>
                <a:sym typeface="+mn-ea"/>
              </a:rPr>
              <a:t>数据库</a:t>
            </a:r>
            <a:endParaRPr lang="zh-CN" altLang="en-US" sz="2800" b="1" dirty="0" smtClean="0">
              <a:solidFill>
                <a:schemeClr val="accent6"/>
              </a:solidFill>
              <a:sym typeface="+mn-ea"/>
            </a:endParaRPr>
          </a:p>
          <a:p>
            <a:endParaRPr lang="en-US" altLang="zh-CN" sz="2800" b="1" dirty="0" smtClean="0">
              <a:solidFill>
                <a:schemeClr val="accent6"/>
              </a:solidFill>
              <a:sym typeface="+mn-ea"/>
            </a:endParaRPr>
          </a:p>
          <a:p>
            <a:endParaRPr lang="zh-CN" altLang="en-US" sz="1400" dirty="0" smtClean="0">
              <a:sym typeface="+mn-ea"/>
            </a:endParaRPr>
          </a:p>
          <a:p>
            <a:endParaRPr lang="zh-CN" altLang="en-US" sz="2800" b="1" dirty="0" smtClean="0">
              <a:solidFill>
                <a:schemeClr val="accent6"/>
              </a:solidFill>
              <a:sym typeface="+mn-ea"/>
            </a:endParaRPr>
          </a:p>
          <a:p>
            <a:endParaRPr lang="zh-CN" altLang="en-US" sz="2800" dirty="0" smtClean="0">
              <a:sym typeface="+mn-ea"/>
            </a:endParaRPr>
          </a:p>
          <a:p>
            <a:endParaRPr lang="zh-CN" altLang="en-US" sz="2800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 smtClean="0">
              <a:sym typeface="+mn-ea"/>
            </a:endParaRPr>
          </a:p>
          <a:p>
            <a:endParaRPr lang="zh-CN" altLang="en-US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4665" y="67310"/>
            <a:ext cx="1087755" cy="1019810"/>
          </a:xfrm>
          <a:prstGeom prst="rect">
            <a:avLst/>
          </a:prstGeom>
        </p:spPr>
      </p:pic>
      <p:sp>
        <p:nvSpPr>
          <p:cNvPr id="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209675" y="357188"/>
            <a:ext cx="7861300" cy="439737"/>
          </a:xfrm>
        </p:spPr>
        <p:txBody>
          <a:bodyPr/>
          <a:lstStyle/>
          <a:p>
            <a:pPr defTabSz="1363980" eaLnBrk="1" fontAlgn="auto" hangingPunct="1">
              <a:spcAft>
                <a:spcPts val="0"/>
              </a:spcAft>
              <a:defRPr/>
            </a:pPr>
            <a:r>
              <a:rPr sz="2400" b="1" smtClean="0">
                <a:cs typeface="+mj-cs"/>
                <a:sym typeface="+mn-ea"/>
              </a:rPr>
              <a:t>实验原理</a:t>
            </a:r>
            <a:endParaRPr lang="zh-CN" altLang="en-US" sz="2400" b="1" dirty="0" smtClean="0">
              <a:cs typeface="+mj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09675" y="1897380"/>
            <a:ext cx="248285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zh-CN" sz="2000">
                <a:solidFill>
                  <a:schemeClr val="tx1"/>
                </a:solidFill>
              </a:rPr>
              <a:t>如何连接数据库？</a:t>
            </a:r>
            <a:endParaRPr lang="zh-CN" altLang="zh-CN" sz="2000">
              <a:solidFill>
                <a:schemeClr val="tx1"/>
              </a:solidFill>
            </a:endParaRPr>
          </a:p>
          <a:p>
            <a:pPr algn="l"/>
            <a:endParaRPr lang="zh-CN" altLang="zh-CN" sz="2000">
              <a:solidFill>
                <a:schemeClr val="tx1"/>
              </a:solidFill>
            </a:endParaRPr>
          </a:p>
          <a:p>
            <a:pPr algn="l"/>
            <a:r>
              <a:rPr lang="zh-CN" altLang="zh-CN" sz="2000">
                <a:solidFill>
                  <a:schemeClr val="tx1"/>
                </a:solidFill>
              </a:rPr>
              <a:t>如何断开连接？</a:t>
            </a:r>
            <a:endParaRPr lang="zh-CN" altLang="zh-CN" sz="2000">
              <a:solidFill>
                <a:schemeClr val="tx1"/>
              </a:solidFill>
            </a:endParaRPr>
          </a:p>
          <a:p>
            <a:pPr algn="l"/>
            <a:endParaRPr lang="zh-CN" altLang="zh-CN" sz="2000">
              <a:solidFill>
                <a:schemeClr val="tx1"/>
              </a:solidFill>
            </a:endParaRPr>
          </a:p>
          <a:p>
            <a:pPr algn="l"/>
            <a:r>
              <a:rPr lang="zh-CN" altLang="zh-CN" sz="2000">
                <a:sym typeface="+mn-ea"/>
              </a:rPr>
              <a:t>如何执行</a:t>
            </a:r>
            <a:r>
              <a:rPr lang="en-US" altLang="zh-CN" sz="2000">
                <a:sym typeface="+mn-ea"/>
              </a:rPr>
              <a:t>SQL</a:t>
            </a:r>
            <a:r>
              <a:rPr lang="zh-CN" altLang="en-US" sz="2000">
                <a:sym typeface="+mn-ea"/>
              </a:rPr>
              <a:t>语句</a:t>
            </a:r>
            <a:r>
              <a:rPr lang="zh-CN" altLang="zh-CN" sz="2000">
                <a:sym typeface="+mn-ea"/>
              </a:rPr>
              <a:t>？</a:t>
            </a:r>
            <a:endParaRPr lang="zh-CN" altLang="zh-CN" sz="2000">
              <a:sym typeface="+mn-ea"/>
            </a:endParaRPr>
          </a:p>
          <a:p>
            <a:pPr algn="l"/>
            <a:endParaRPr lang="zh-CN" altLang="zh-CN" sz="2000">
              <a:sym typeface="+mn-ea"/>
            </a:endParaRPr>
          </a:p>
          <a:p>
            <a:pPr algn="l"/>
            <a:r>
              <a:rPr lang="zh-CN" altLang="zh-CN" sz="2000">
                <a:sym typeface="+mn-ea"/>
              </a:rPr>
              <a:t>如何返回结果？</a:t>
            </a:r>
            <a:endParaRPr lang="zh-CN" altLang="zh-CN" sz="2000">
              <a:sym typeface="+mn-ea"/>
            </a:endParaRPr>
          </a:p>
          <a:p>
            <a:pPr algn="l"/>
            <a:endParaRPr lang="zh-CN" altLang="zh-CN" sz="2000">
              <a:solidFill>
                <a:schemeClr val="tx1"/>
              </a:solidFill>
              <a:sym typeface="+mn-ea"/>
            </a:endParaRPr>
          </a:p>
          <a:p>
            <a:pPr algn="l"/>
            <a:endParaRPr lang="zh-CN" altLang="zh-CN" sz="2000">
              <a:solidFill>
                <a:schemeClr val="tx1"/>
              </a:solidFill>
            </a:endParaRPr>
          </a:p>
          <a:p>
            <a:endParaRPr lang="zh-CN" altLang="zh-CN" sz="2000" b="1">
              <a:solidFill>
                <a:schemeClr val="tx1"/>
              </a:solidFill>
            </a:endParaRPr>
          </a:p>
          <a:p>
            <a:endParaRPr lang="zh-CN" altLang="zh-CN" sz="2000" b="1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0" y="1815465"/>
            <a:ext cx="7639685" cy="4774565"/>
          </a:xfrm>
          <a:prstGeom prst="rect">
            <a:avLst/>
          </a:prstGeom>
        </p:spPr>
      </p:pic>
      <p:pic>
        <p:nvPicPr>
          <p:cNvPr id="8" name="新录音 32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14380" y="6029960"/>
            <a:ext cx="619125" cy="6191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01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11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12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13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14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15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16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17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18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19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2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20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21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22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23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24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25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26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27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28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29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3.xml><?xml version="1.0" encoding="utf-8"?>
<p:tagLst xmlns:p="http://schemas.openxmlformats.org/presentationml/2006/main">
  <p:tag name="KSO_WM_UNIT_TABLE_BEAUTIFY" val="smartTable{fef49b86-f515-4960-a832-8588c5d9061f}"/>
</p:tagLst>
</file>

<file path=ppt/tags/tag30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31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32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33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34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35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36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4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5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6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7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ags/tag8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801175840"/>
  <p:tag name="MH_LIBRARY" val="GRAPHIC"/>
</p:tagLst>
</file>

<file path=ppt/tags/tag9.xml><?xml version="1.0" encoding="utf-8"?>
<p:tagLst xmlns:p="http://schemas.openxmlformats.org/presentationml/2006/main">
  <p:tag name="MH" val="20160801175840"/>
  <p:tag name="MH_LIBRARY" val="GRAPHIC"/>
  <p:tag name="MH_TYPE" val="PageTitle"/>
  <p:tag name="MH_ORDER" val="PageTitle"/>
</p:tagLst>
</file>

<file path=ppt/theme/theme1.xml><?xml version="1.0" encoding="utf-8"?>
<a:theme xmlns:a="http://schemas.openxmlformats.org/drawingml/2006/main" name="3_Office 主题​​">
  <a:themeElements>
    <a:clrScheme name="自定义 9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0070C0"/>
      </a:accent1>
      <a:accent2>
        <a:srgbClr val="A5A5A5"/>
      </a:accent2>
      <a:accent3>
        <a:srgbClr val="F69200"/>
      </a:accent3>
      <a:accent4>
        <a:srgbClr val="92D050"/>
      </a:accent4>
      <a:accent5>
        <a:srgbClr val="FF0000"/>
      </a:accent5>
      <a:accent6>
        <a:srgbClr val="C00000"/>
      </a:accent6>
      <a:hlink>
        <a:srgbClr val="0070C0"/>
      </a:hlink>
      <a:folHlink>
        <a:srgbClr val="7030A0"/>
      </a:folHlink>
    </a:clrScheme>
    <a:fontScheme name="微软雅黑和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2350</Words>
  <Application>WPS 演示</Application>
  <PresentationFormat>Custom</PresentationFormat>
  <Paragraphs>350</Paragraphs>
  <Slides>20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Impact</vt:lpstr>
      <vt:lpstr>Calibri</vt:lpstr>
      <vt:lpstr>Calibri</vt:lpstr>
      <vt:lpstr>Arial Unicode MS</vt:lpstr>
      <vt:lpstr>BatangChe</vt:lpstr>
      <vt:lpstr>3_Office 主题​​</vt:lpstr>
      <vt:lpstr>PowerPoint 演示文稿</vt:lpstr>
      <vt:lpstr>本学期实验安排</vt:lpstr>
      <vt:lpstr>PowerPoint 演示文稿</vt:lpstr>
      <vt:lpstr>实验目的</vt:lpstr>
      <vt:lpstr>实验原理</vt:lpstr>
      <vt:lpstr>实验原理</vt:lpstr>
      <vt:lpstr>实验原理</vt:lpstr>
      <vt:lpstr>实验原理</vt:lpstr>
      <vt:lpstr>实验原理</vt:lpstr>
      <vt:lpstr>实验原理</vt:lpstr>
      <vt:lpstr>实验内容</vt:lpstr>
      <vt:lpstr>实验内容</vt:lpstr>
      <vt:lpstr>实验内容</vt:lpstr>
      <vt:lpstr>注意事项</vt:lpstr>
      <vt:lpstr>注意事项</vt:lpstr>
      <vt:lpstr>注意事项</vt:lpstr>
      <vt:lpstr>注意事项</vt:lpstr>
      <vt:lpstr>附加题</vt:lpstr>
      <vt:lpstr>提交方式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精美PPT</dc:creator>
  <cp:keywords>www.51pptmoban.com</cp:keywords>
  <dc:description>大侠素材铺
淘宝店：https://dxpu.taobao.com/</dc:description>
  <cp:lastModifiedBy>张加佳</cp:lastModifiedBy>
  <cp:revision>1050</cp:revision>
  <dcterms:created xsi:type="dcterms:W3CDTF">2016-04-19T06:13:00Z</dcterms:created>
  <dcterms:modified xsi:type="dcterms:W3CDTF">2020-03-14T09:10:41Z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  <property fmtid="{D5CDD505-2E9C-101B-9397-08002B2CF9AE}" pid="3" name="KSORubyTemplateID">
    <vt:lpwstr>2</vt:lpwstr>
  </property>
</Properties>
</file>